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5" r:id="rId7"/>
    <p:sldId id="270" r:id="rId8"/>
    <p:sldId id="266" r:id="rId9"/>
    <p:sldId id="271" r:id="rId10"/>
    <p:sldId id="267" r:id="rId11"/>
    <p:sldId id="268" r:id="rId12"/>
    <p:sldId id="261" r:id="rId13"/>
    <p:sldId id="262" r:id="rId14"/>
    <p:sldId id="263" r:id="rId15"/>
    <p:sldId id="264"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E2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32" autoAdjust="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3549160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C743F4-8769-40B4-85DF-6CB8DE9F66AA}" type="datetimeFigureOut">
              <a:rPr lang="en-US" smtClean="0"/>
              <a:pPr/>
              <a:t>06-Mar-21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2233764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C743F4-8769-40B4-85DF-6CB8DE9F66AA}" type="datetimeFigureOut">
              <a:rPr lang="en-US" smtClean="0"/>
              <a:pPr/>
              <a:t>06-Mar-21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F2BD96E-3838-45D2-9031-D3AF67C920A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654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EC743F4-8769-40B4-85DF-6CB8DE9F66AA}" type="datetimeFigureOut">
              <a:rPr lang="en-US" smtClean="0"/>
              <a:pPr/>
              <a:t>06-Mar-21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17936105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EC743F4-8769-40B4-85DF-6CB8DE9F66AA}" type="datetimeFigureOut">
              <a:rPr lang="en-US" smtClean="0"/>
              <a:pPr/>
              <a:t>06-Mar-21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F2BD96E-3838-45D2-9031-D3AF67C920A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048780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EC743F4-8769-40B4-85DF-6CB8DE9F66AA}" type="datetimeFigureOut">
              <a:rPr lang="en-US" smtClean="0"/>
              <a:pPr/>
              <a:t>06-Mar-21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31745820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9832041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4181853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1530687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3657438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36204712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296137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16238312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3176339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1671944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C743F4-8769-40B4-85DF-6CB8DE9F66AA}" type="datetimeFigureOut">
              <a:rPr lang="en-US" smtClean="0"/>
              <a:t>06-Mar-21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1179084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EC743F4-8769-40B4-85DF-6CB8DE9F66AA}" type="datetimeFigureOut">
              <a:rPr lang="en-US" smtClean="0"/>
              <a:pPr/>
              <a:t>06-Mar-21</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79208925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numbersprophecy.ml/"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hyperlink" Target="https://www.numbersprophecy.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Zipf%27s_law" TargetMode="External"/><Relationship Id="rId7" Type="http://schemas.openxmlformats.org/officeDocument/2006/relationships/hyperlink" Target="https://en.wikipedia.org/wiki/Stigler%27s_law_of_eponymy" TargetMode="External"/><Relationship Id="rId2" Type="http://schemas.openxmlformats.org/officeDocument/2006/relationships/hyperlink" Target="https://en.wikipedia.org/wiki/Benford%27s_law" TargetMode="External"/><Relationship Id="rId1" Type="http://schemas.openxmlformats.org/officeDocument/2006/relationships/slideLayout" Target="../slideLayouts/slideLayout2.xml"/><Relationship Id="rId6" Type="http://schemas.openxmlformats.org/officeDocument/2006/relationships/hyperlink" Target="https://en.wikipedia.org/wiki/Moore%27s_law" TargetMode="External"/><Relationship Id="rId5" Type="http://schemas.openxmlformats.org/officeDocument/2006/relationships/hyperlink" Target="https://en.wikipedia.org/wiki/Bode%27s_law" TargetMode="External"/><Relationship Id="rId4" Type="http://schemas.openxmlformats.org/officeDocument/2006/relationships/hyperlink" Target="https://en.wikipedia.org/wiki/Brevity_law"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Tf%E2%80%93idf" TargetMode="External"/><Relationship Id="rId2" Type="http://schemas.openxmlformats.org/officeDocument/2006/relationships/hyperlink" Target="https://arxiv.org/ftp/arxiv/papers/1605/1605.07984.pdf"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4AE5F-7B70-4255-BC2D-5BCB3F4629AF}"/>
              </a:ext>
            </a:extLst>
          </p:cNvPr>
          <p:cNvSpPr>
            <a:spLocks noGrp="1"/>
          </p:cNvSpPr>
          <p:nvPr>
            <p:ph type="ctrTitle"/>
          </p:nvPr>
        </p:nvSpPr>
        <p:spPr>
          <a:xfrm>
            <a:off x="7664342" y="-1"/>
            <a:ext cx="3876674" cy="3619500"/>
          </a:xfrm>
          <a:solidFill>
            <a:schemeClr val="accent6">
              <a:lumMod val="60000"/>
              <a:lumOff val="40000"/>
            </a:schemeClr>
          </a:solidFill>
        </p:spPr>
        <p:txBody>
          <a:bodyPr>
            <a:normAutofit/>
          </a:bodyPr>
          <a:lstStyle/>
          <a:p>
            <a:pPr algn="ctr"/>
            <a:r>
              <a:rPr lang="en-US" dirty="0"/>
              <a:t>Numbers Prophecy</a:t>
            </a:r>
            <a:endParaRPr lang="en-IN" dirty="0"/>
          </a:p>
        </p:txBody>
      </p:sp>
      <p:sp>
        <p:nvSpPr>
          <p:cNvPr id="3" name="Subtitle 2">
            <a:extLst>
              <a:ext uri="{FF2B5EF4-FFF2-40B4-BE49-F238E27FC236}">
                <a16:creationId xmlns:a16="http://schemas.microsoft.com/office/drawing/2014/main" id="{62C2E5FF-8E46-45A3-B5A5-3D0A82DB9284}"/>
              </a:ext>
            </a:extLst>
          </p:cNvPr>
          <p:cNvSpPr>
            <a:spLocks noGrp="1"/>
          </p:cNvSpPr>
          <p:nvPr>
            <p:ph type="subTitle" idx="1"/>
          </p:nvPr>
        </p:nvSpPr>
        <p:spPr>
          <a:xfrm>
            <a:off x="8208006" y="4113213"/>
            <a:ext cx="2988000" cy="1655762"/>
          </a:xfrm>
        </p:spPr>
        <p:txBody>
          <a:bodyPr>
            <a:normAutofit/>
          </a:bodyPr>
          <a:lstStyle/>
          <a:p>
            <a:pPr algn="ctr"/>
            <a:r>
              <a:rPr lang="en-US" dirty="0"/>
              <a:t>By Atharva Katre</a:t>
            </a:r>
            <a:endParaRPr lang="en-IN" dirty="0"/>
          </a:p>
        </p:txBody>
      </p:sp>
      <p:pic>
        <p:nvPicPr>
          <p:cNvPr id="21" name="Picture 20" descr="A picture containing large, sitting, white, numbers">
            <a:extLst>
              <a:ext uri="{FF2B5EF4-FFF2-40B4-BE49-F238E27FC236}">
                <a16:creationId xmlns:a16="http://schemas.microsoft.com/office/drawing/2014/main" id="{0EE344D1-E6F0-4600-ADBE-4E324256224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
            <a:ext cx="7013359" cy="6857999"/>
          </a:xfrm>
          <a:prstGeom prst="rect">
            <a:avLst/>
          </a:prstGeom>
        </p:spPr>
      </p:pic>
      <p:sp>
        <p:nvSpPr>
          <p:cNvPr id="5" name="TextBox 4">
            <a:extLst>
              <a:ext uri="{FF2B5EF4-FFF2-40B4-BE49-F238E27FC236}">
                <a16:creationId xmlns:a16="http://schemas.microsoft.com/office/drawing/2014/main" id="{A60850D4-3910-4ADB-81FF-69F2EA7FC7E1}"/>
              </a:ext>
            </a:extLst>
          </p:cNvPr>
          <p:cNvSpPr txBox="1"/>
          <p:nvPr/>
        </p:nvSpPr>
        <p:spPr>
          <a:xfrm>
            <a:off x="7763669" y="6006650"/>
            <a:ext cx="4114200" cy="369332"/>
          </a:xfrm>
          <a:prstGeom prst="rect">
            <a:avLst/>
          </a:prstGeom>
          <a:noFill/>
        </p:spPr>
        <p:txBody>
          <a:bodyPr wrap="square" rtlCol="0">
            <a:spAutoFit/>
          </a:bodyPr>
          <a:lstStyle/>
          <a:p>
            <a:r>
              <a:rPr lang="en-IN" dirty="0">
                <a:hlinkClick r:id="rId3"/>
              </a:rPr>
              <a:t>https://www.numbersprophecy.ml</a:t>
            </a:r>
            <a:endParaRPr lang="en-IN" dirty="0"/>
          </a:p>
        </p:txBody>
      </p:sp>
    </p:spTree>
    <p:extLst>
      <p:ext uri="{BB962C8B-B14F-4D97-AF65-F5344CB8AC3E}">
        <p14:creationId xmlns:p14="http://schemas.microsoft.com/office/powerpoint/2010/main" val="1301942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5C7F9-F522-410A-AFCC-5CEDBFECD7B2}"/>
              </a:ext>
            </a:extLst>
          </p:cNvPr>
          <p:cNvSpPr>
            <a:spLocks noGrp="1"/>
          </p:cNvSpPr>
          <p:nvPr>
            <p:ph type="title"/>
          </p:nvPr>
        </p:nvSpPr>
        <p:spPr>
          <a:xfrm>
            <a:off x="1753170" y="596118"/>
            <a:ext cx="8911687" cy="912007"/>
          </a:xfrm>
        </p:spPr>
        <p:txBody>
          <a:bodyPr/>
          <a:lstStyle/>
          <a:p>
            <a:r>
              <a:rPr lang="en-US" b="1" u="sng" dirty="0"/>
              <a:t>Titius</a:t>
            </a:r>
            <a:r>
              <a:rPr lang="en-US" b="1" u="sng" dirty="0">
                <a:latin typeface="Arial" panose="020B0604020202020204" pitchFamily="34" charset="0"/>
                <a:cs typeface="Arial" panose="020B0604020202020204" pitchFamily="34" charset="0"/>
              </a:rPr>
              <a:t>-</a:t>
            </a:r>
            <a:r>
              <a:rPr lang="en-US" b="1" u="sng" dirty="0"/>
              <a:t>Bode Law</a:t>
            </a:r>
            <a:endParaRPr lang="en-IN" b="1" u="sng" dirty="0"/>
          </a:p>
        </p:txBody>
      </p:sp>
      <p:sp>
        <p:nvSpPr>
          <p:cNvPr id="3" name="Content Placeholder 2">
            <a:extLst>
              <a:ext uri="{FF2B5EF4-FFF2-40B4-BE49-F238E27FC236}">
                <a16:creationId xmlns:a16="http://schemas.microsoft.com/office/drawing/2014/main" id="{5104C104-3710-47A1-9B0C-C13EF63AC391}"/>
              </a:ext>
            </a:extLst>
          </p:cNvPr>
          <p:cNvSpPr>
            <a:spLocks noGrp="1"/>
          </p:cNvSpPr>
          <p:nvPr>
            <p:ph idx="1"/>
          </p:nvPr>
        </p:nvSpPr>
        <p:spPr>
          <a:xfrm>
            <a:off x="697396" y="1508125"/>
            <a:ext cx="6991028" cy="5256569"/>
          </a:xfrm>
        </p:spPr>
        <p:txBody>
          <a:bodyPr>
            <a:normAutofit/>
          </a:bodyPr>
          <a:lstStyle/>
          <a:p>
            <a:pPr>
              <a:buFont typeface="Wingdings" panose="05000000000000000000" pitchFamily="2" charset="2"/>
              <a:buChar char="§"/>
            </a:pPr>
            <a:r>
              <a:rPr lang="en-US" sz="2400" dirty="0">
                <a:latin typeface="Bahnschrift" panose="020B0502040204020203" pitchFamily="34" charset="0"/>
              </a:rPr>
              <a:t>Sometimes termed just </a:t>
            </a:r>
            <a:r>
              <a:rPr lang="en-US" sz="2400" b="1" dirty="0">
                <a:latin typeface="Bahnschrift" panose="020B0502040204020203" pitchFamily="34" charset="0"/>
              </a:rPr>
              <a:t>Bode's law</a:t>
            </a:r>
            <a:r>
              <a:rPr lang="en-US" sz="2400" dirty="0">
                <a:latin typeface="Bahnschrift" panose="020B0502040204020203" pitchFamily="34" charset="0"/>
              </a:rPr>
              <a:t> is a formulaic prediction of spacing between planets in any given solar system. The formula suggests that, extending outward, each planet should be approximately twice as far from the Sun as the one before.</a:t>
            </a:r>
            <a:endParaRPr lang="en-IN" sz="2400" dirty="0">
              <a:latin typeface="Bahnschrift" panose="020B0502040204020203" pitchFamily="34" charset="0"/>
            </a:endParaRPr>
          </a:p>
        </p:txBody>
      </p:sp>
      <p:pic>
        <p:nvPicPr>
          <p:cNvPr id="1026" name="Picture 2">
            <a:extLst>
              <a:ext uri="{FF2B5EF4-FFF2-40B4-BE49-F238E27FC236}">
                <a16:creationId xmlns:a16="http://schemas.microsoft.com/office/drawing/2014/main" id="{4054A9D8-384C-4B39-9D52-B55276DD3D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88424" y="1951328"/>
            <a:ext cx="4281978" cy="357239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ormula">
            <a:extLst>
              <a:ext uri="{FF2B5EF4-FFF2-40B4-BE49-F238E27FC236}">
                <a16:creationId xmlns:a16="http://schemas.microsoft.com/office/drawing/2014/main" id="{2BA85FFC-6404-4498-A967-84CA4D3488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8747" y="5182144"/>
            <a:ext cx="5469293" cy="335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8116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AB3B7-8BBF-4334-ABFA-4D11F93C3758}"/>
              </a:ext>
            </a:extLst>
          </p:cNvPr>
          <p:cNvSpPr>
            <a:spLocks noGrp="1"/>
          </p:cNvSpPr>
          <p:nvPr>
            <p:ph type="title"/>
          </p:nvPr>
        </p:nvSpPr>
        <p:spPr>
          <a:xfrm>
            <a:off x="1605221" y="637901"/>
            <a:ext cx="10213200" cy="705707"/>
          </a:xfrm>
        </p:spPr>
        <p:txBody>
          <a:bodyPr/>
          <a:lstStyle/>
          <a:p>
            <a:r>
              <a:rPr lang="en-US" b="1" u="sng" dirty="0"/>
              <a:t>Moore’s Law</a:t>
            </a:r>
            <a:endParaRPr lang="en-IN" b="1" u="sng" dirty="0"/>
          </a:p>
        </p:txBody>
      </p:sp>
      <p:sp>
        <p:nvSpPr>
          <p:cNvPr id="3" name="Content Placeholder 2">
            <a:extLst>
              <a:ext uri="{FF2B5EF4-FFF2-40B4-BE49-F238E27FC236}">
                <a16:creationId xmlns:a16="http://schemas.microsoft.com/office/drawing/2014/main" id="{A2F76F54-E862-43FE-BCF5-BD9ABD2C3274}"/>
              </a:ext>
            </a:extLst>
          </p:cNvPr>
          <p:cNvSpPr>
            <a:spLocks noGrp="1"/>
          </p:cNvSpPr>
          <p:nvPr>
            <p:ph idx="1"/>
          </p:nvPr>
        </p:nvSpPr>
        <p:spPr>
          <a:xfrm>
            <a:off x="625506" y="1421265"/>
            <a:ext cx="6157849" cy="5041446"/>
          </a:xfrm>
        </p:spPr>
        <p:txBody>
          <a:bodyPr>
            <a:normAutofit/>
          </a:bodyPr>
          <a:lstStyle/>
          <a:p>
            <a:pPr>
              <a:buFont typeface="Wingdings" panose="05000000000000000000" pitchFamily="2" charset="2"/>
              <a:buChar char="§"/>
            </a:pPr>
            <a:r>
              <a:rPr lang="en-US" sz="2400" b="1" dirty="0">
                <a:latin typeface="Bahnschrift" panose="020B0502040204020203" pitchFamily="34" charset="0"/>
              </a:rPr>
              <a:t>Moore's law</a:t>
            </a:r>
            <a:r>
              <a:rPr lang="en-US" sz="2400" dirty="0">
                <a:latin typeface="Bahnschrift" panose="020B0502040204020203" pitchFamily="34" charset="0"/>
              </a:rPr>
              <a:t> is the observation that the number of transistors in a dense integrated circuit (IC) doubles about every two years. Moore's law is an observation and projection of a historical trend.</a:t>
            </a:r>
          </a:p>
          <a:p>
            <a:pPr>
              <a:buFont typeface="Wingdings" panose="05000000000000000000" pitchFamily="2" charset="2"/>
              <a:buChar char="§"/>
            </a:pPr>
            <a:r>
              <a:rPr lang="en-US" sz="2400" dirty="0">
                <a:latin typeface="Bahnschrift" panose="020B0502040204020203" pitchFamily="34" charset="0"/>
              </a:rPr>
              <a:t>Moore's prediction has been used in the semiconductor industry to guide long-term planning and to set targets for research and development, thus functioning a bit like a self-fulfilling prophecy.</a:t>
            </a:r>
            <a:endParaRPr lang="en-IN" sz="2400" dirty="0">
              <a:latin typeface="Bahnschrift" panose="020B0502040204020203" pitchFamily="34" charset="0"/>
            </a:endParaRPr>
          </a:p>
        </p:txBody>
      </p:sp>
      <p:pic>
        <p:nvPicPr>
          <p:cNvPr id="3074" name="Picture 2" descr="refer to caption">
            <a:extLst>
              <a:ext uri="{FF2B5EF4-FFF2-40B4-BE49-F238E27FC236}">
                <a16:creationId xmlns:a16="http://schemas.microsoft.com/office/drawing/2014/main" id="{7C760F4B-7F9A-4EC0-AA64-099A98D9F0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3355" y="1574419"/>
            <a:ext cx="5290458" cy="4191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620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E233-C427-4090-BABC-3F34B750271F}"/>
              </a:ext>
            </a:extLst>
          </p:cNvPr>
          <p:cNvSpPr>
            <a:spLocks noGrp="1"/>
          </p:cNvSpPr>
          <p:nvPr>
            <p:ph type="title"/>
          </p:nvPr>
        </p:nvSpPr>
        <p:spPr>
          <a:xfrm>
            <a:off x="1558568" y="604157"/>
            <a:ext cx="10213200" cy="631825"/>
          </a:xfrm>
        </p:spPr>
        <p:txBody>
          <a:bodyPr>
            <a:normAutofit fontScale="90000"/>
          </a:bodyPr>
          <a:lstStyle/>
          <a:p>
            <a:r>
              <a:rPr lang="en-US" b="1" u="sng" dirty="0"/>
              <a:t>Datasets put to test (1/3)</a:t>
            </a:r>
            <a:endParaRPr lang="en-IN" b="1" u="sng" dirty="0"/>
          </a:p>
        </p:txBody>
      </p:sp>
      <p:sp>
        <p:nvSpPr>
          <p:cNvPr id="3" name="Content Placeholder 2">
            <a:extLst>
              <a:ext uri="{FF2B5EF4-FFF2-40B4-BE49-F238E27FC236}">
                <a16:creationId xmlns:a16="http://schemas.microsoft.com/office/drawing/2014/main" id="{EEDCFEF4-0C50-4E3F-A339-6E5D10EEA337}"/>
              </a:ext>
            </a:extLst>
          </p:cNvPr>
          <p:cNvSpPr>
            <a:spLocks noGrp="1"/>
          </p:cNvSpPr>
          <p:nvPr>
            <p:ph idx="1"/>
          </p:nvPr>
        </p:nvSpPr>
        <p:spPr>
          <a:xfrm>
            <a:off x="1866123" y="1887493"/>
            <a:ext cx="10213200" cy="4875833"/>
          </a:xfrm>
        </p:spPr>
        <p:txBody>
          <a:bodyPr numCol="2">
            <a:normAutofit/>
          </a:bodyPr>
          <a:lstStyle/>
          <a:p>
            <a:pPr>
              <a:buFont typeface="Wingdings" panose="05000000000000000000" pitchFamily="2" charset="2"/>
              <a:buChar char="q"/>
            </a:pPr>
            <a:r>
              <a:rPr lang="en-US" dirty="0">
                <a:latin typeface="Bahnschrift" panose="020B0502040204020203" pitchFamily="34" charset="0"/>
              </a:rPr>
              <a:t>Total Area of Countries in Km²</a:t>
            </a:r>
          </a:p>
          <a:p>
            <a:pPr>
              <a:buFont typeface="Wingdings" panose="05000000000000000000" pitchFamily="2" charset="2"/>
              <a:buChar char="q"/>
            </a:pPr>
            <a:r>
              <a:rPr lang="en-US" dirty="0">
                <a:latin typeface="Bahnschrift" panose="020B0502040204020203" pitchFamily="34" charset="0"/>
              </a:rPr>
              <a:t>Population of Countries</a:t>
            </a:r>
          </a:p>
          <a:p>
            <a:pPr>
              <a:buFont typeface="Wingdings" panose="05000000000000000000" pitchFamily="2" charset="2"/>
              <a:buChar char="q"/>
            </a:pPr>
            <a:r>
              <a:rPr lang="en-US" dirty="0">
                <a:latin typeface="Bahnschrift" panose="020B0502040204020203" pitchFamily="34" charset="0"/>
              </a:rPr>
              <a:t>Runs scored by Batsmen in Test Cricket</a:t>
            </a:r>
          </a:p>
          <a:p>
            <a:pPr>
              <a:buFont typeface="Wingdings" panose="05000000000000000000" pitchFamily="2" charset="2"/>
              <a:buChar char="q"/>
            </a:pPr>
            <a:r>
              <a:rPr lang="en-US" dirty="0">
                <a:latin typeface="Bahnschrift" panose="020B0502040204020203" pitchFamily="34" charset="0"/>
              </a:rPr>
              <a:t>Views count on Pornhub</a:t>
            </a:r>
          </a:p>
          <a:p>
            <a:pPr>
              <a:buFont typeface="Wingdings" panose="05000000000000000000" pitchFamily="2" charset="2"/>
              <a:buChar char="q"/>
            </a:pPr>
            <a:r>
              <a:rPr lang="en-US" dirty="0">
                <a:latin typeface="Bahnschrift" panose="020B0502040204020203" pitchFamily="34" charset="0"/>
              </a:rPr>
              <a:t>Count of Covid-19 cases globally</a:t>
            </a:r>
          </a:p>
          <a:p>
            <a:pPr>
              <a:buFont typeface="Wingdings" panose="05000000000000000000" pitchFamily="2" charset="2"/>
              <a:buChar char="q"/>
            </a:pPr>
            <a:r>
              <a:rPr lang="en-US" dirty="0">
                <a:latin typeface="Bahnschrift" panose="020B0502040204020203" pitchFamily="34" charset="0"/>
              </a:rPr>
              <a:t>Revenue generated by Movies in $US</a:t>
            </a:r>
          </a:p>
          <a:p>
            <a:pPr>
              <a:buFont typeface="Wingdings" panose="05000000000000000000" pitchFamily="2" charset="2"/>
              <a:buChar char="q"/>
            </a:pPr>
            <a:r>
              <a:rPr lang="en-US" dirty="0">
                <a:latin typeface="Bahnschrift" panose="020B0502040204020203" pitchFamily="34" charset="0"/>
              </a:rPr>
              <a:t>People killed by Terrorism</a:t>
            </a:r>
          </a:p>
          <a:p>
            <a:pPr>
              <a:buFont typeface="Wingdings" panose="05000000000000000000" pitchFamily="2" charset="2"/>
              <a:buChar char="q"/>
            </a:pPr>
            <a:r>
              <a:rPr lang="en-US" dirty="0">
                <a:latin typeface="Bahnschrift" panose="020B0502040204020203" pitchFamily="34" charset="0"/>
              </a:rPr>
              <a:t>Distance of Stars from Earth in light years</a:t>
            </a:r>
          </a:p>
          <a:p>
            <a:pPr>
              <a:buFont typeface="Wingdings" panose="05000000000000000000" pitchFamily="2" charset="2"/>
              <a:buChar char="q"/>
            </a:pPr>
            <a:r>
              <a:rPr lang="en-US" dirty="0">
                <a:latin typeface="Bahnschrift" panose="020B0502040204020203" pitchFamily="34" charset="0"/>
              </a:rPr>
              <a:t>First 1000 Fibonacci numbers</a:t>
            </a:r>
          </a:p>
          <a:p>
            <a:pPr>
              <a:buFont typeface="Wingdings" panose="05000000000000000000" pitchFamily="2" charset="2"/>
              <a:buChar char="q"/>
            </a:pPr>
            <a:r>
              <a:rPr lang="en-US" dirty="0">
                <a:latin typeface="Bahnschrift" panose="020B0502040204020203" pitchFamily="34" charset="0"/>
              </a:rPr>
              <a:t>Length of National Highways in India in km</a:t>
            </a:r>
          </a:p>
          <a:p>
            <a:pPr>
              <a:buFont typeface="Wingdings" panose="05000000000000000000" pitchFamily="2" charset="2"/>
              <a:buChar char="q"/>
            </a:pPr>
            <a:r>
              <a:rPr lang="en-US" dirty="0">
                <a:latin typeface="Bahnschrift" panose="020B0502040204020203" pitchFamily="34" charset="0"/>
              </a:rPr>
              <a:t>Count of Global Infectious Diseases cases</a:t>
            </a:r>
          </a:p>
          <a:p>
            <a:pPr>
              <a:buFont typeface="Wingdings" panose="05000000000000000000" pitchFamily="2" charset="2"/>
              <a:buChar char="q"/>
            </a:pPr>
            <a:r>
              <a:rPr lang="en-US" dirty="0">
                <a:latin typeface="Bahnschrift" panose="020B0502040204020203" pitchFamily="34" charset="0"/>
              </a:rPr>
              <a:t>Mass of Exoplanets in Earth mass</a:t>
            </a:r>
          </a:p>
          <a:p>
            <a:pPr>
              <a:buFont typeface="Wingdings" panose="05000000000000000000" pitchFamily="2" charset="2"/>
              <a:buChar char="q"/>
            </a:pPr>
            <a:r>
              <a:rPr lang="en-US" dirty="0">
                <a:latin typeface="Bahnschrift" panose="020B0502040204020203" pitchFamily="34" charset="0"/>
              </a:rPr>
              <a:t>Depths of Earthquakes in km</a:t>
            </a:r>
          </a:p>
          <a:p>
            <a:pPr>
              <a:buFont typeface="Wingdings" panose="05000000000000000000" pitchFamily="2" charset="2"/>
              <a:buChar char="q"/>
            </a:pPr>
            <a:r>
              <a:rPr lang="en-US" dirty="0">
                <a:latin typeface="Bahnschrift" panose="020B0502040204020203" pitchFamily="34" charset="0"/>
              </a:rPr>
              <a:t>Diameter of Moon craters in km</a:t>
            </a:r>
          </a:p>
          <a:p>
            <a:pPr>
              <a:buFont typeface="Wingdings" panose="05000000000000000000" pitchFamily="2" charset="2"/>
              <a:buChar char="q"/>
            </a:pPr>
            <a:r>
              <a:rPr lang="en-US" dirty="0">
                <a:latin typeface="Bahnschrift" panose="020B0502040204020203" pitchFamily="34" charset="0"/>
              </a:rPr>
              <a:t>Deaths due to Natural Disasters</a:t>
            </a:r>
          </a:p>
          <a:p>
            <a:pPr>
              <a:buFont typeface="Wingdings" panose="05000000000000000000" pitchFamily="2" charset="2"/>
              <a:buChar char="q"/>
            </a:pPr>
            <a:r>
              <a:rPr lang="en-US" dirty="0">
                <a:latin typeface="Bahnschrift" panose="020B0502040204020203" pitchFamily="34" charset="0"/>
              </a:rPr>
              <a:t>Damage suffered due to Natural Disasters in $US</a:t>
            </a:r>
          </a:p>
        </p:txBody>
      </p:sp>
      <p:sp>
        <p:nvSpPr>
          <p:cNvPr id="4" name="TextBox 3">
            <a:extLst>
              <a:ext uri="{FF2B5EF4-FFF2-40B4-BE49-F238E27FC236}">
                <a16:creationId xmlns:a16="http://schemas.microsoft.com/office/drawing/2014/main" id="{A02527EA-988E-4C85-8535-3D21B1376BBB}"/>
              </a:ext>
            </a:extLst>
          </p:cNvPr>
          <p:cNvSpPr txBox="1"/>
          <p:nvPr/>
        </p:nvSpPr>
        <p:spPr>
          <a:xfrm>
            <a:off x="1866123" y="1425828"/>
            <a:ext cx="5038725"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Benford’s Law </a:t>
            </a:r>
            <a:r>
              <a:rPr lang="en-US" sz="2400" dirty="0"/>
              <a:t>-</a:t>
            </a:r>
            <a:endParaRPr lang="en-IN" sz="2400" dirty="0"/>
          </a:p>
        </p:txBody>
      </p:sp>
    </p:spTree>
    <p:extLst>
      <p:ext uri="{BB962C8B-B14F-4D97-AF65-F5344CB8AC3E}">
        <p14:creationId xmlns:p14="http://schemas.microsoft.com/office/powerpoint/2010/main" val="3405712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E233-C427-4090-BABC-3F34B750271F}"/>
              </a:ext>
            </a:extLst>
          </p:cNvPr>
          <p:cNvSpPr>
            <a:spLocks noGrp="1"/>
          </p:cNvSpPr>
          <p:nvPr>
            <p:ph type="title"/>
          </p:nvPr>
        </p:nvSpPr>
        <p:spPr>
          <a:xfrm>
            <a:off x="1597796" y="612338"/>
            <a:ext cx="10213200" cy="631825"/>
          </a:xfrm>
        </p:spPr>
        <p:txBody>
          <a:bodyPr>
            <a:normAutofit fontScale="90000"/>
          </a:bodyPr>
          <a:lstStyle/>
          <a:p>
            <a:r>
              <a:rPr lang="en-US" b="1" u="sng" dirty="0"/>
              <a:t>Datasets put to test (2/3)</a:t>
            </a:r>
            <a:endParaRPr lang="en-IN" b="1" u="sng" dirty="0"/>
          </a:p>
        </p:txBody>
      </p:sp>
      <p:sp>
        <p:nvSpPr>
          <p:cNvPr id="3" name="Content Placeholder 2">
            <a:extLst>
              <a:ext uri="{FF2B5EF4-FFF2-40B4-BE49-F238E27FC236}">
                <a16:creationId xmlns:a16="http://schemas.microsoft.com/office/drawing/2014/main" id="{EEDCFEF4-0C50-4E3F-A339-6E5D10EEA337}"/>
              </a:ext>
            </a:extLst>
          </p:cNvPr>
          <p:cNvSpPr>
            <a:spLocks noGrp="1"/>
          </p:cNvSpPr>
          <p:nvPr>
            <p:ph idx="1"/>
          </p:nvPr>
        </p:nvSpPr>
        <p:spPr>
          <a:xfrm>
            <a:off x="1539148" y="2165481"/>
            <a:ext cx="5495376" cy="4600574"/>
          </a:xfrm>
        </p:spPr>
        <p:txBody>
          <a:bodyPr numCol="1">
            <a:normAutofit/>
          </a:bodyPr>
          <a:lstStyle/>
          <a:p>
            <a:pPr>
              <a:buFont typeface="Wingdings" panose="05000000000000000000" pitchFamily="2" charset="2"/>
              <a:buChar char="q"/>
            </a:pPr>
            <a:r>
              <a:rPr lang="en-US" dirty="0">
                <a:latin typeface="Bahnschrift" panose="020B0502040204020203" pitchFamily="34" charset="0"/>
              </a:rPr>
              <a:t>Most Common Words in the English Language</a:t>
            </a:r>
          </a:p>
          <a:p>
            <a:pPr>
              <a:buFont typeface="Wingdings" panose="05000000000000000000" pitchFamily="2" charset="2"/>
              <a:buChar char="q"/>
            </a:pPr>
            <a:r>
              <a:rPr lang="en-US" dirty="0">
                <a:latin typeface="Bahnschrift" panose="020B0502040204020203" pitchFamily="34" charset="0"/>
              </a:rPr>
              <a:t>Most Common Words in the Marathi Language</a:t>
            </a:r>
          </a:p>
          <a:p>
            <a:pPr>
              <a:buFont typeface="Wingdings" panose="05000000000000000000" pitchFamily="2" charset="2"/>
              <a:buChar char="q"/>
            </a:pPr>
            <a:r>
              <a:rPr lang="en-US" dirty="0">
                <a:latin typeface="Bahnschrift" panose="020B0502040204020203" pitchFamily="34" charset="0"/>
              </a:rPr>
              <a:t>Most Common Words in the English Bible (King James Version)</a:t>
            </a:r>
          </a:p>
          <a:p>
            <a:pPr>
              <a:buFont typeface="Wingdings" panose="05000000000000000000" pitchFamily="2" charset="2"/>
              <a:buChar char="q"/>
            </a:pPr>
            <a:r>
              <a:rPr lang="en-US" dirty="0">
                <a:latin typeface="Bahnschrift" panose="020B0502040204020203" pitchFamily="34" charset="0"/>
              </a:rPr>
              <a:t>Random books from the Gutenberg Project</a:t>
            </a:r>
          </a:p>
          <a:p>
            <a:pPr>
              <a:buFont typeface="Wingdings" panose="05000000000000000000" pitchFamily="2" charset="2"/>
              <a:buChar char="q"/>
            </a:pPr>
            <a:r>
              <a:rPr lang="en-US" dirty="0">
                <a:latin typeface="Bahnschrift" panose="020B0502040204020203" pitchFamily="34" charset="0"/>
              </a:rPr>
              <a:t>Most Common Surnames in the US</a:t>
            </a:r>
          </a:p>
          <a:p>
            <a:pPr>
              <a:buFont typeface="Wingdings" panose="05000000000000000000" pitchFamily="2" charset="2"/>
              <a:buChar char="q"/>
            </a:pPr>
            <a:r>
              <a:rPr lang="en-US" dirty="0">
                <a:latin typeface="Bahnschrift" panose="020B0502040204020203" pitchFamily="34" charset="0"/>
              </a:rPr>
              <a:t>Top cities by Area size</a:t>
            </a:r>
          </a:p>
          <a:p>
            <a:pPr>
              <a:buFont typeface="Wingdings" panose="05000000000000000000" pitchFamily="2" charset="2"/>
              <a:buChar char="q"/>
            </a:pPr>
            <a:r>
              <a:rPr lang="en-US" dirty="0">
                <a:latin typeface="Bahnschrift" panose="020B0502040204020203" pitchFamily="34" charset="0"/>
              </a:rPr>
              <a:t>Victim’s Age in Dog Attacks (up to 10 years old)</a:t>
            </a:r>
          </a:p>
          <a:p>
            <a:pPr marL="0" indent="0">
              <a:buNone/>
            </a:pPr>
            <a:endParaRPr lang="en-US" sz="2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A02527EA-988E-4C85-8535-3D21B1376BBB}"/>
              </a:ext>
            </a:extLst>
          </p:cNvPr>
          <p:cNvSpPr txBox="1"/>
          <p:nvPr/>
        </p:nvSpPr>
        <p:spPr>
          <a:xfrm>
            <a:off x="1355854" y="1523355"/>
            <a:ext cx="5038725" cy="461665"/>
          </a:xfrm>
          <a:prstGeom prst="rect">
            <a:avLst/>
          </a:prstGeom>
          <a:noFill/>
        </p:spPr>
        <p:txBody>
          <a:bodyPr wrap="square" numCol="2" rtlCol="0">
            <a:spAutoFit/>
          </a:bodyPr>
          <a:lstStyle/>
          <a:p>
            <a:r>
              <a:rPr lang="en-US" sz="2400" dirty="0">
                <a:latin typeface="Arial" panose="020B0604020202020204" pitchFamily="34" charset="0"/>
                <a:cs typeface="Arial" panose="020B0604020202020204" pitchFamily="34" charset="0"/>
              </a:rPr>
              <a:t>Zipf’s Law </a:t>
            </a:r>
            <a:r>
              <a:rPr lang="en-US" sz="2400" dirty="0"/>
              <a:t>-</a:t>
            </a:r>
            <a:endParaRPr lang="en-IN" sz="2400" dirty="0"/>
          </a:p>
        </p:txBody>
      </p:sp>
      <p:sp>
        <p:nvSpPr>
          <p:cNvPr id="5" name="TextBox 4">
            <a:extLst>
              <a:ext uri="{FF2B5EF4-FFF2-40B4-BE49-F238E27FC236}">
                <a16:creationId xmlns:a16="http://schemas.microsoft.com/office/drawing/2014/main" id="{88AF423E-1681-4751-923F-7619438A35C4}"/>
              </a:ext>
            </a:extLst>
          </p:cNvPr>
          <p:cNvSpPr txBox="1"/>
          <p:nvPr/>
        </p:nvSpPr>
        <p:spPr>
          <a:xfrm>
            <a:off x="7658099" y="1523355"/>
            <a:ext cx="3476625"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Brevity Law - </a:t>
            </a:r>
            <a:endParaRPr lang="en-IN" sz="24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F92BCD3E-A6FF-4A39-936C-20D858FE7FCF}"/>
              </a:ext>
            </a:extLst>
          </p:cNvPr>
          <p:cNvSpPr txBox="1"/>
          <p:nvPr/>
        </p:nvSpPr>
        <p:spPr>
          <a:xfrm>
            <a:off x="7905165" y="2165481"/>
            <a:ext cx="3609975" cy="707886"/>
          </a:xfrm>
          <a:prstGeom prst="rect">
            <a:avLst/>
          </a:prstGeom>
          <a:noFill/>
        </p:spPr>
        <p:txBody>
          <a:bodyPr wrap="square" rtlCol="0">
            <a:spAutoFit/>
          </a:bodyPr>
          <a:lstStyle/>
          <a:p>
            <a:pPr marL="285750" indent="-285750">
              <a:buFont typeface="Wingdings" panose="05000000000000000000" pitchFamily="2" charset="2"/>
              <a:buChar char="q"/>
            </a:pPr>
            <a:r>
              <a:rPr lang="en-US" sz="2000" dirty="0">
                <a:solidFill>
                  <a:schemeClr val="tx1">
                    <a:lumMod val="75000"/>
                    <a:lumOff val="25000"/>
                  </a:schemeClr>
                </a:solidFill>
                <a:latin typeface="Bahnschrift" panose="020B0502040204020203" pitchFamily="34" charset="0"/>
              </a:rPr>
              <a:t>Most Common Words in the English Language</a:t>
            </a:r>
          </a:p>
        </p:txBody>
      </p:sp>
      <p:sp>
        <p:nvSpPr>
          <p:cNvPr id="7" name="TextBox 6">
            <a:extLst>
              <a:ext uri="{FF2B5EF4-FFF2-40B4-BE49-F238E27FC236}">
                <a16:creationId xmlns:a16="http://schemas.microsoft.com/office/drawing/2014/main" id="{4FB51BD8-5596-40F0-970E-0C79913DB7B8}"/>
              </a:ext>
            </a:extLst>
          </p:cNvPr>
          <p:cNvSpPr txBox="1"/>
          <p:nvPr/>
        </p:nvSpPr>
        <p:spPr>
          <a:xfrm>
            <a:off x="7725974" y="3563852"/>
            <a:ext cx="3476625"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Titius-Bode Law - </a:t>
            </a:r>
            <a:endParaRPr lang="en-IN" sz="24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D2BD23F-B713-4C79-BB9A-6D836515CA3A}"/>
              </a:ext>
            </a:extLst>
          </p:cNvPr>
          <p:cNvSpPr txBox="1"/>
          <p:nvPr/>
        </p:nvSpPr>
        <p:spPr>
          <a:xfrm>
            <a:off x="7905165" y="4202417"/>
            <a:ext cx="3609975" cy="707886"/>
          </a:xfrm>
          <a:prstGeom prst="rect">
            <a:avLst/>
          </a:prstGeom>
          <a:noFill/>
        </p:spPr>
        <p:txBody>
          <a:bodyPr wrap="square" rtlCol="0">
            <a:spAutoFit/>
          </a:bodyPr>
          <a:lstStyle/>
          <a:p>
            <a:pPr marL="285750" indent="-285750">
              <a:buFont typeface="Wingdings" panose="05000000000000000000" pitchFamily="2" charset="2"/>
              <a:buChar char="q"/>
            </a:pPr>
            <a:r>
              <a:rPr lang="en-US" sz="2000" dirty="0">
                <a:solidFill>
                  <a:schemeClr val="tx1">
                    <a:lumMod val="75000"/>
                    <a:lumOff val="25000"/>
                  </a:schemeClr>
                </a:solidFill>
                <a:latin typeface="Bahnschrift" panose="020B0502040204020203" pitchFamily="34" charset="0"/>
              </a:rPr>
              <a:t>Distance of Planets from the Sun</a:t>
            </a:r>
          </a:p>
        </p:txBody>
      </p:sp>
    </p:spTree>
    <p:extLst>
      <p:ext uri="{BB962C8B-B14F-4D97-AF65-F5344CB8AC3E}">
        <p14:creationId xmlns:p14="http://schemas.microsoft.com/office/powerpoint/2010/main" val="18271388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E233-C427-4090-BABC-3F34B750271F}"/>
              </a:ext>
            </a:extLst>
          </p:cNvPr>
          <p:cNvSpPr>
            <a:spLocks noGrp="1"/>
          </p:cNvSpPr>
          <p:nvPr>
            <p:ph type="title"/>
          </p:nvPr>
        </p:nvSpPr>
        <p:spPr>
          <a:xfrm>
            <a:off x="1745180" y="703099"/>
            <a:ext cx="10213200" cy="631825"/>
          </a:xfrm>
        </p:spPr>
        <p:txBody>
          <a:bodyPr>
            <a:normAutofit fontScale="90000"/>
          </a:bodyPr>
          <a:lstStyle/>
          <a:p>
            <a:r>
              <a:rPr lang="en-US" b="1" u="sng" dirty="0"/>
              <a:t>Datasets put to test (3/3)</a:t>
            </a:r>
            <a:endParaRPr lang="en-IN" b="1" u="sng" dirty="0"/>
          </a:p>
        </p:txBody>
      </p:sp>
      <p:sp>
        <p:nvSpPr>
          <p:cNvPr id="3" name="Content Placeholder 2">
            <a:extLst>
              <a:ext uri="{FF2B5EF4-FFF2-40B4-BE49-F238E27FC236}">
                <a16:creationId xmlns:a16="http://schemas.microsoft.com/office/drawing/2014/main" id="{EEDCFEF4-0C50-4E3F-A339-6E5D10EEA337}"/>
              </a:ext>
            </a:extLst>
          </p:cNvPr>
          <p:cNvSpPr>
            <a:spLocks noGrp="1"/>
          </p:cNvSpPr>
          <p:nvPr>
            <p:ph idx="1"/>
          </p:nvPr>
        </p:nvSpPr>
        <p:spPr>
          <a:xfrm>
            <a:off x="2687571" y="2509352"/>
            <a:ext cx="9716700" cy="2781299"/>
          </a:xfrm>
        </p:spPr>
        <p:txBody>
          <a:bodyPr numCol="1">
            <a:normAutofit/>
          </a:bodyPr>
          <a:lstStyle/>
          <a:p>
            <a:pPr>
              <a:buFont typeface="Wingdings" panose="05000000000000000000" pitchFamily="2" charset="2"/>
              <a:buChar char="q"/>
            </a:pPr>
            <a:r>
              <a:rPr lang="en-US" dirty="0">
                <a:latin typeface="Bahnschrift" panose="020B0502040204020203" pitchFamily="34" charset="0"/>
              </a:rPr>
              <a:t>Count of MOS Transistors in Microprocessors</a:t>
            </a:r>
          </a:p>
          <a:p>
            <a:pPr>
              <a:buFont typeface="Wingdings" panose="05000000000000000000" pitchFamily="2" charset="2"/>
              <a:buChar char="q"/>
            </a:pPr>
            <a:r>
              <a:rPr lang="en-US" dirty="0">
                <a:latin typeface="Bahnschrift" panose="020B0502040204020203" pitchFamily="34" charset="0"/>
              </a:rPr>
              <a:t>Count of MOS Transistors in GPU</a:t>
            </a:r>
          </a:p>
          <a:p>
            <a:pPr>
              <a:buFont typeface="Wingdings" panose="05000000000000000000" pitchFamily="2" charset="2"/>
              <a:buChar char="q"/>
            </a:pPr>
            <a:r>
              <a:rPr lang="en-US" dirty="0">
                <a:latin typeface="Bahnschrift" panose="020B0502040204020203" pitchFamily="34" charset="0"/>
              </a:rPr>
              <a:t>Count of MOS Transistors in RAM</a:t>
            </a:r>
          </a:p>
          <a:p>
            <a:pPr>
              <a:buFont typeface="Wingdings" panose="05000000000000000000" pitchFamily="2" charset="2"/>
              <a:buChar char="q"/>
            </a:pPr>
            <a:r>
              <a:rPr lang="en-US" dirty="0">
                <a:latin typeface="Bahnschrift" panose="020B0502040204020203" pitchFamily="34" charset="0"/>
              </a:rPr>
              <a:t>Count of MOS Transistors in Flash Memory</a:t>
            </a:r>
          </a:p>
        </p:txBody>
      </p:sp>
      <p:sp>
        <p:nvSpPr>
          <p:cNvPr id="4" name="TextBox 3">
            <a:extLst>
              <a:ext uri="{FF2B5EF4-FFF2-40B4-BE49-F238E27FC236}">
                <a16:creationId xmlns:a16="http://schemas.microsoft.com/office/drawing/2014/main" id="{A02527EA-988E-4C85-8535-3D21B1376BBB}"/>
              </a:ext>
            </a:extLst>
          </p:cNvPr>
          <p:cNvSpPr txBox="1"/>
          <p:nvPr/>
        </p:nvSpPr>
        <p:spPr>
          <a:xfrm>
            <a:off x="2354230" y="1833083"/>
            <a:ext cx="5038725"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Moore’s Law </a:t>
            </a:r>
            <a:r>
              <a:rPr lang="en-US" sz="2400" dirty="0"/>
              <a:t>-</a:t>
            </a:r>
            <a:endParaRPr lang="en-IN" sz="2400" dirty="0"/>
          </a:p>
        </p:txBody>
      </p:sp>
    </p:spTree>
    <p:extLst>
      <p:ext uri="{BB962C8B-B14F-4D97-AF65-F5344CB8AC3E}">
        <p14:creationId xmlns:p14="http://schemas.microsoft.com/office/powerpoint/2010/main" val="225308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B028A-795E-45A8-A996-760E2A86F4E3}"/>
              </a:ext>
            </a:extLst>
          </p:cNvPr>
          <p:cNvSpPr>
            <a:spLocks noGrp="1"/>
          </p:cNvSpPr>
          <p:nvPr>
            <p:ph type="title"/>
          </p:nvPr>
        </p:nvSpPr>
        <p:spPr>
          <a:xfrm>
            <a:off x="1792455" y="654904"/>
            <a:ext cx="8911687" cy="1280890"/>
          </a:xfrm>
        </p:spPr>
        <p:txBody>
          <a:bodyPr/>
          <a:lstStyle/>
          <a:p>
            <a:r>
              <a:rPr lang="en-US" b="1" dirty="0"/>
              <a:t>Languages/ Libraries used</a:t>
            </a:r>
            <a:endParaRPr lang="en-IN" b="1" dirty="0"/>
          </a:p>
        </p:txBody>
      </p:sp>
      <p:pic>
        <p:nvPicPr>
          <p:cNvPr id="1028" name="Picture 4" descr="pandas (software) - Wikipedia">
            <a:extLst>
              <a:ext uri="{FF2B5EF4-FFF2-40B4-BE49-F238E27FC236}">
                <a16:creationId xmlns:a16="http://schemas.microsoft.com/office/drawing/2014/main" id="{909AA6C2-31B9-4A02-A38A-D8E57B1F5A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0525" y="2078039"/>
            <a:ext cx="2857500" cy="115490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to create NumPy arrays from scratch? | by Tanu N Prabhu | Towards Data  Science">
            <a:extLst>
              <a:ext uri="{FF2B5EF4-FFF2-40B4-BE49-F238E27FC236}">
                <a16:creationId xmlns:a16="http://schemas.microsoft.com/office/drawing/2014/main" id="{106BE9DE-1FD3-4994-8956-858502650F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1642" y="1850147"/>
            <a:ext cx="3077284" cy="146367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lotly - Wikipedia">
            <a:extLst>
              <a:ext uri="{FF2B5EF4-FFF2-40B4-BE49-F238E27FC236}">
                <a16:creationId xmlns:a16="http://schemas.microsoft.com/office/drawing/2014/main" id="{309EFBEB-30E5-46AC-817F-6245509B0C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85477" y="4132405"/>
            <a:ext cx="3540021" cy="1180007"/>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Day 40 of 100DaysofML. NLTK. Natural Language Toolkit is one… | by Charan  Soneji | 100DaysofMLcode | Medium">
            <a:extLst>
              <a:ext uri="{FF2B5EF4-FFF2-40B4-BE49-F238E27FC236}">
                <a16:creationId xmlns:a16="http://schemas.microsoft.com/office/drawing/2014/main" id="{84C0B003-5222-47E9-93D6-29EF4AF9DD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00723" y="4025924"/>
            <a:ext cx="1566646" cy="1704257"/>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81241359-5AEE-4F8F-8CA2-B3E65B9051D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92455" y="2147515"/>
            <a:ext cx="1281485" cy="128148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D333855E-49CE-4539-B37B-E71544F519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91976" y="4165990"/>
            <a:ext cx="2596617" cy="1112836"/>
          </a:xfrm>
          <a:prstGeom prst="rect">
            <a:avLst/>
          </a:prstGeom>
        </p:spPr>
      </p:pic>
    </p:spTree>
    <p:extLst>
      <p:ext uri="{BB962C8B-B14F-4D97-AF65-F5344CB8AC3E}">
        <p14:creationId xmlns:p14="http://schemas.microsoft.com/office/powerpoint/2010/main" val="39151845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4F1AF5-4908-43B3-AD0E-97D0431B6887}"/>
              </a:ext>
            </a:extLst>
          </p:cNvPr>
          <p:cNvSpPr>
            <a:spLocks noGrp="1"/>
          </p:cNvSpPr>
          <p:nvPr>
            <p:ph idx="1"/>
          </p:nvPr>
        </p:nvSpPr>
        <p:spPr>
          <a:xfrm>
            <a:off x="2715563" y="5077601"/>
            <a:ext cx="7538779" cy="590744"/>
          </a:xfrm>
        </p:spPr>
        <p:txBody>
          <a:bodyPr/>
          <a:lstStyle/>
          <a:p>
            <a:pPr marL="0" indent="0" algn="ctr">
              <a:buNone/>
            </a:pPr>
            <a:r>
              <a:rPr lang="en-US" dirty="0"/>
              <a:t>Visit </a:t>
            </a:r>
            <a:r>
              <a:rPr lang="en-US" dirty="0">
                <a:hlinkClick r:id="rId2"/>
              </a:rPr>
              <a:t>https://www.numbersprophecy.ml/</a:t>
            </a:r>
            <a:r>
              <a:rPr lang="en-US" dirty="0"/>
              <a:t> to check out the project. </a:t>
            </a:r>
            <a:endParaRPr lang="en-IN" dirty="0"/>
          </a:p>
          <a:p>
            <a:pPr marL="0" indent="0" algn="ctr">
              <a:buNone/>
            </a:pPr>
            <a:endParaRPr lang="en-IN" dirty="0"/>
          </a:p>
        </p:txBody>
      </p:sp>
      <p:sp>
        <p:nvSpPr>
          <p:cNvPr id="6" name="TextBox 5">
            <a:extLst>
              <a:ext uri="{FF2B5EF4-FFF2-40B4-BE49-F238E27FC236}">
                <a16:creationId xmlns:a16="http://schemas.microsoft.com/office/drawing/2014/main" id="{A84ADBE3-8B10-4B55-9886-3AC1C875E6A6}"/>
              </a:ext>
            </a:extLst>
          </p:cNvPr>
          <p:cNvSpPr txBox="1"/>
          <p:nvPr/>
        </p:nvSpPr>
        <p:spPr>
          <a:xfrm>
            <a:off x="3284375" y="2721114"/>
            <a:ext cx="5243804" cy="707886"/>
          </a:xfrm>
          <a:prstGeom prst="rect">
            <a:avLst/>
          </a:prstGeom>
          <a:noFill/>
        </p:spPr>
        <p:txBody>
          <a:bodyPr wrap="square" rtlCol="0">
            <a:spAutoFit/>
          </a:bodyPr>
          <a:lstStyle/>
          <a:p>
            <a:pPr algn="ctr"/>
            <a:r>
              <a:rPr lang="en-US" sz="4000" dirty="0">
                <a:latin typeface="Arial" panose="020B0604020202020204" pitchFamily="34" charset="0"/>
                <a:cs typeface="Arial" panose="020B0604020202020204" pitchFamily="34" charset="0"/>
              </a:rPr>
              <a:t>Thank You</a:t>
            </a:r>
            <a:endParaRPr lang="en-IN" sz="4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99906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Op view of colorful doughnuts">
            <a:extLst>
              <a:ext uri="{FF2B5EF4-FFF2-40B4-BE49-F238E27FC236}">
                <a16:creationId xmlns:a16="http://schemas.microsoft.com/office/drawing/2014/main" id="{C333D237-E015-4FE1-AB02-28DAE361C595}"/>
              </a:ext>
            </a:extLst>
          </p:cNvPr>
          <p:cNvPicPr>
            <a:picLocks noChangeAspect="1"/>
          </p:cNvPicPr>
          <p:nvPr/>
        </p:nvPicPr>
        <p:blipFill rotWithShape="1">
          <a:blip r:embed="rId2"/>
          <a:srcRect l="11917" r="13944"/>
          <a:stretch/>
        </p:blipFill>
        <p:spPr>
          <a:xfrm>
            <a:off x="0" y="0"/>
            <a:ext cx="7211993" cy="6857990"/>
          </a:xfrm>
          <a:prstGeom prst="rect">
            <a:avLst/>
          </a:prstGeom>
        </p:spPr>
      </p:pic>
      <p:sp>
        <p:nvSpPr>
          <p:cNvPr id="5" name="TextBox 4">
            <a:extLst>
              <a:ext uri="{FF2B5EF4-FFF2-40B4-BE49-F238E27FC236}">
                <a16:creationId xmlns:a16="http://schemas.microsoft.com/office/drawing/2014/main" id="{5DC21024-6844-4113-82FC-8C0DF2A63282}"/>
              </a:ext>
            </a:extLst>
          </p:cNvPr>
          <p:cNvSpPr txBox="1"/>
          <p:nvPr/>
        </p:nvSpPr>
        <p:spPr>
          <a:xfrm>
            <a:off x="7600949" y="888736"/>
            <a:ext cx="4118300" cy="4832092"/>
          </a:xfrm>
          <a:prstGeom prst="rect">
            <a:avLst/>
          </a:prstGeom>
          <a:noFill/>
        </p:spPr>
        <p:txBody>
          <a:bodyPr wrap="square" rtlCol="0">
            <a:spAutoFit/>
          </a:bodyPr>
          <a:lstStyle/>
          <a:p>
            <a:r>
              <a:rPr lang="en-US" sz="4400" i="1" dirty="0">
                <a:solidFill>
                  <a:schemeClr val="tx1">
                    <a:lumMod val="95000"/>
                    <a:lumOff val="5000"/>
                  </a:schemeClr>
                </a:solidFill>
              </a:rPr>
              <a:t>An online experiment to demonstrate the biases and predictability of our world.</a:t>
            </a:r>
            <a:endParaRPr lang="en-IN" sz="4400" i="1" dirty="0">
              <a:solidFill>
                <a:schemeClr val="tx1">
                  <a:lumMod val="95000"/>
                  <a:lumOff val="5000"/>
                </a:schemeClr>
              </a:solidFill>
            </a:endParaRPr>
          </a:p>
        </p:txBody>
      </p:sp>
    </p:spTree>
    <p:extLst>
      <p:ext uri="{BB962C8B-B14F-4D97-AF65-F5344CB8AC3E}">
        <p14:creationId xmlns:p14="http://schemas.microsoft.com/office/powerpoint/2010/main" val="25710953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97F05-9F72-4FD9-80B4-05A744196F68}"/>
              </a:ext>
            </a:extLst>
          </p:cNvPr>
          <p:cNvSpPr>
            <a:spLocks noGrp="1"/>
          </p:cNvSpPr>
          <p:nvPr>
            <p:ph type="title"/>
          </p:nvPr>
        </p:nvSpPr>
        <p:spPr/>
        <p:txBody>
          <a:bodyPr/>
          <a:lstStyle/>
          <a:p>
            <a:r>
              <a:rPr lang="en-US" b="1" u="sng" dirty="0">
                <a:cs typeface="Times New Roman" panose="02020603050405020304" pitchFamily="18" charset="0"/>
              </a:rPr>
              <a:t>Is anything truly RANDOM ?</a:t>
            </a:r>
            <a:endParaRPr lang="en-IN" b="1" u="sng" dirty="0">
              <a:cs typeface="Times New Roman" panose="02020603050405020304" pitchFamily="18" charset="0"/>
            </a:endParaRPr>
          </a:p>
        </p:txBody>
      </p:sp>
      <p:sp>
        <p:nvSpPr>
          <p:cNvPr id="3" name="Content Placeholder 2">
            <a:extLst>
              <a:ext uri="{FF2B5EF4-FFF2-40B4-BE49-F238E27FC236}">
                <a16:creationId xmlns:a16="http://schemas.microsoft.com/office/drawing/2014/main" id="{F66F6518-18BF-4AD4-9151-18D983606BD6}"/>
              </a:ext>
            </a:extLst>
          </p:cNvPr>
          <p:cNvSpPr>
            <a:spLocks noGrp="1"/>
          </p:cNvSpPr>
          <p:nvPr>
            <p:ph idx="1"/>
          </p:nvPr>
        </p:nvSpPr>
        <p:spPr/>
        <p:txBody>
          <a:bodyPr>
            <a:normAutofit lnSpcReduction="10000"/>
          </a:bodyPr>
          <a:lstStyle/>
          <a:p>
            <a:pPr>
              <a:buFont typeface="Wingdings" panose="05000000000000000000" pitchFamily="2" charset="2"/>
              <a:buChar char="q"/>
            </a:pPr>
            <a:r>
              <a:rPr lang="en-US" sz="2600" dirty="0">
                <a:latin typeface="Bahnschrift" panose="020B0502040204020203" pitchFamily="34" charset="0"/>
              </a:rPr>
              <a:t>We humans are often prone to thinking that our experiences in this world are nothing but a set of </a:t>
            </a:r>
            <a:r>
              <a:rPr lang="en-US" sz="2600" b="1" dirty="0">
                <a:latin typeface="Bahnschrift" panose="020B0502040204020203" pitchFamily="34" charset="0"/>
              </a:rPr>
              <a:t>arbitrary choices</a:t>
            </a:r>
            <a:r>
              <a:rPr lang="en-US" sz="2600" dirty="0">
                <a:latin typeface="Bahnschrift" panose="020B0502040204020203" pitchFamily="34" charset="0"/>
              </a:rPr>
              <a:t> with no specific underlining behaviour or patterns. </a:t>
            </a:r>
          </a:p>
          <a:p>
            <a:pPr>
              <a:buFont typeface="Wingdings" panose="05000000000000000000" pitchFamily="2" charset="2"/>
              <a:buChar char="q"/>
            </a:pPr>
            <a:r>
              <a:rPr lang="en-US" sz="2600" dirty="0">
                <a:latin typeface="Bahnschrift" panose="020B0502040204020203" pitchFamily="34" charset="0"/>
              </a:rPr>
              <a:t>But researchers have found out that humans are quite </a:t>
            </a:r>
            <a:r>
              <a:rPr lang="en-US" sz="2600" b="1" dirty="0">
                <a:latin typeface="Bahnschrift" panose="020B0502040204020203" pitchFamily="34" charset="0"/>
              </a:rPr>
              <a:t>predictable</a:t>
            </a:r>
            <a:r>
              <a:rPr lang="en-US" sz="2600" dirty="0">
                <a:latin typeface="Bahnschrift" panose="020B0502040204020203" pitchFamily="34" charset="0"/>
              </a:rPr>
              <a:t>.</a:t>
            </a:r>
          </a:p>
          <a:p>
            <a:pPr>
              <a:buFont typeface="Wingdings" panose="05000000000000000000" pitchFamily="2" charset="2"/>
              <a:buChar char="q"/>
            </a:pPr>
            <a:r>
              <a:rPr lang="en-US" sz="2600" dirty="0">
                <a:latin typeface="Bahnschrift" panose="020B0502040204020203" pitchFamily="34" charset="0"/>
              </a:rPr>
              <a:t>Studies have shown that our </a:t>
            </a:r>
            <a:r>
              <a:rPr lang="en-US" sz="2600" b="1" dirty="0">
                <a:latin typeface="Bahnschrift" panose="020B0502040204020203" pitchFamily="34" charset="0"/>
              </a:rPr>
              <a:t>languages, information, technological advancements and even natural phenomena </a:t>
            </a:r>
            <a:r>
              <a:rPr lang="en-US" sz="2600" dirty="0">
                <a:latin typeface="Bahnschrift" panose="020B0502040204020203" pitchFamily="34" charset="0"/>
              </a:rPr>
              <a:t>follow obscure patterns.</a:t>
            </a:r>
          </a:p>
          <a:p>
            <a:endParaRPr lang="en-IN" dirty="0"/>
          </a:p>
        </p:txBody>
      </p:sp>
    </p:spTree>
    <p:extLst>
      <p:ext uri="{BB962C8B-B14F-4D97-AF65-F5344CB8AC3E}">
        <p14:creationId xmlns:p14="http://schemas.microsoft.com/office/powerpoint/2010/main" val="3529456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C618C-BD90-42DE-ABBC-A8A67C9E9745}"/>
              </a:ext>
            </a:extLst>
          </p:cNvPr>
          <p:cNvSpPr>
            <a:spLocks noGrp="1"/>
          </p:cNvSpPr>
          <p:nvPr>
            <p:ph type="title"/>
          </p:nvPr>
        </p:nvSpPr>
        <p:spPr/>
        <p:txBody>
          <a:bodyPr/>
          <a:lstStyle/>
          <a:p>
            <a:r>
              <a:rPr lang="en-US" b="1" u="sng" dirty="0"/>
              <a:t>Study of Empirical Laws</a:t>
            </a:r>
            <a:endParaRPr lang="en-IN" b="1" u="sng" dirty="0"/>
          </a:p>
        </p:txBody>
      </p:sp>
      <p:sp>
        <p:nvSpPr>
          <p:cNvPr id="3" name="Content Placeholder 2">
            <a:extLst>
              <a:ext uri="{FF2B5EF4-FFF2-40B4-BE49-F238E27FC236}">
                <a16:creationId xmlns:a16="http://schemas.microsoft.com/office/drawing/2014/main" id="{FA192BD2-E006-4542-AF0A-920F3F4AD93A}"/>
              </a:ext>
            </a:extLst>
          </p:cNvPr>
          <p:cNvSpPr>
            <a:spLocks noGrp="1"/>
          </p:cNvSpPr>
          <p:nvPr>
            <p:ph idx="1"/>
          </p:nvPr>
        </p:nvSpPr>
        <p:spPr/>
        <p:txBody>
          <a:bodyPr>
            <a:noAutofit/>
          </a:bodyPr>
          <a:lstStyle/>
          <a:p>
            <a:pPr>
              <a:buFont typeface="Wingdings" panose="05000000000000000000" pitchFamily="2" charset="2"/>
              <a:buChar char="q"/>
            </a:pPr>
            <a:r>
              <a:rPr lang="en-US" sz="2400" dirty="0">
                <a:latin typeface="Bahnschrift" panose="020B0502040204020203" pitchFamily="34" charset="0"/>
              </a:rPr>
              <a:t>An </a:t>
            </a:r>
            <a:r>
              <a:rPr lang="en-US" sz="2400" b="1" dirty="0">
                <a:latin typeface="Bahnschrift" panose="020B0502040204020203" pitchFamily="34" charset="0"/>
              </a:rPr>
              <a:t>empirical law</a:t>
            </a:r>
            <a:r>
              <a:rPr lang="en-US" sz="2400" dirty="0">
                <a:latin typeface="Bahnschrift" panose="020B0502040204020203" pitchFamily="34" charset="0"/>
              </a:rPr>
              <a:t> represents a type of behaviour that has been found across a number of datasets and, indeed, across a range of types of data sets.</a:t>
            </a:r>
          </a:p>
          <a:p>
            <a:pPr>
              <a:buFont typeface="Wingdings" panose="05000000000000000000" pitchFamily="2" charset="2"/>
              <a:buChar char="q"/>
            </a:pPr>
            <a:r>
              <a:rPr lang="en-US" sz="2400" dirty="0">
                <a:latin typeface="Bahnschrift" panose="020B0502040204020203" pitchFamily="34" charset="0"/>
              </a:rPr>
              <a:t>What distinguishes an empirical statistical law from a formal statistical theorem is the way </a:t>
            </a:r>
            <a:r>
              <a:rPr lang="en-US" sz="2400" b="1" dirty="0">
                <a:latin typeface="Bahnschrift" panose="020B0502040204020203" pitchFamily="34" charset="0"/>
              </a:rPr>
              <a:t>these patterns simply appear in natural distributions, without a prior theoretical reasoning about the data</a:t>
            </a:r>
            <a:r>
              <a:rPr lang="en-US" sz="2400" dirty="0">
                <a:latin typeface="Bahnschrift" panose="020B0502040204020203" pitchFamily="34" charset="0"/>
              </a:rPr>
              <a:t>.</a:t>
            </a:r>
            <a:endParaRPr lang="en-IN" sz="2400" dirty="0">
              <a:latin typeface="Bahnschrift" panose="020B0502040204020203" pitchFamily="34" charset="0"/>
            </a:endParaRPr>
          </a:p>
        </p:txBody>
      </p:sp>
    </p:spTree>
    <p:extLst>
      <p:ext uri="{BB962C8B-B14F-4D97-AF65-F5344CB8AC3E}">
        <p14:creationId xmlns:p14="http://schemas.microsoft.com/office/powerpoint/2010/main" val="36845710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8570A-D393-4032-9EAC-603D55358A0A}"/>
              </a:ext>
            </a:extLst>
          </p:cNvPr>
          <p:cNvSpPr>
            <a:spLocks noGrp="1"/>
          </p:cNvSpPr>
          <p:nvPr>
            <p:ph type="title"/>
          </p:nvPr>
        </p:nvSpPr>
        <p:spPr>
          <a:xfrm>
            <a:off x="2079741" y="605449"/>
            <a:ext cx="8911687" cy="1280890"/>
          </a:xfrm>
        </p:spPr>
        <p:txBody>
          <a:bodyPr/>
          <a:lstStyle/>
          <a:p>
            <a:r>
              <a:rPr lang="en-US" b="1" u="sng" dirty="0"/>
              <a:t>Laws used in this experiment</a:t>
            </a:r>
            <a:endParaRPr lang="en-IN" b="1" u="sng" dirty="0"/>
          </a:p>
        </p:txBody>
      </p:sp>
      <p:sp>
        <p:nvSpPr>
          <p:cNvPr id="3" name="Content Placeholder 2">
            <a:extLst>
              <a:ext uri="{FF2B5EF4-FFF2-40B4-BE49-F238E27FC236}">
                <a16:creationId xmlns:a16="http://schemas.microsoft.com/office/drawing/2014/main" id="{5AA844A9-0927-46B0-A3D4-743E37176146}"/>
              </a:ext>
            </a:extLst>
          </p:cNvPr>
          <p:cNvSpPr>
            <a:spLocks noGrp="1"/>
          </p:cNvSpPr>
          <p:nvPr>
            <p:ph idx="1"/>
          </p:nvPr>
        </p:nvSpPr>
        <p:spPr/>
        <p:txBody>
          <a:bodyPr>
            <a:normAutofit/>
          </a:bodyPr>
          <a:lstStyle/>
          <a:p>
            <a:pPr>
              <a:buFont typeface="Wingdings" panose="05000000000000000000" pitchFamily="2" charset="2"/>
              <a:buChar char="q"/>
            </a:pPr>
            <a:r>
              <a:rPr lang="en-IN" sz="2400" b="1" u="sng" dirty="0">
                <a:hlinkClick r:id="rId2"/>
              </a:rPr>
              <a:t>Benford's law</a:t>
            </a:r>
            <a:endParaRPr lang="en-IN" sz="2400" b="1" dirty="0"/>
          </a:p>
          <a:p>
            <a:pPr>
              <a:buFont typeface="Wingdings" panose="05000000000000000000" pitchFamily="2" charset="2"/>
              <a:buChar char="q"/>
            </a:pPr>
            <a:r>
              <a:rPr lang="en-IN" sz="2400" b="1" dirty="0">
                <a:hlinkClick r:id="rId3" tooltip="Zipf's law"/>
              </a:rPr>
              <a:t>Zipf's law</a:t>
            </a:r>
            <a:endParaRPr lang="en-IN" sz="2400" b="1" dirty="0"/>
          </a:p>
          <a:p>
            <a:pPr>
              <a:buFont typeface="Wingdings" panose="05000000000000000000" pitchFamily="2" charset="2"/>
              <a:buChar char="q"/>
            </a:pPr>
            <a:r>
              <a:rPr lang="en-IN" sz="2400" b="1" dirty="0">
                <a:hlinkClick r:id="rId4" tooltip="Brevity law"/>
              </a:rPr>
              <a:t>Brevity law</a:t>
            </a:r>
            <a:endParaRPr lang="en-IN" sz="2400" b="1" dirty="0"/>
          </a:p>
          <a:p>
            <a:pPr>
              <a:buFont typeface="Wingdings" panose="05000000000000000000" pitchFamily="2" charset="2"/>
              <a:buChar char="q"/>
            </a:pPr>
            <a:r>
              <a:rPr lang="en-IN" sz="2400" b="1" u="sng" dirty="0">
                <a:hlinkClick r:id="rId5"/>
              </a:rPr>
              <a:t>Titius-Bode's law</a:t>
            </a:r>
            <a:r>
              <a:rPr lang="en-IN" sz="2400" b="1" dirty="0"/>
              <a:t> </a:t>
            </a:r>
          </a:p>
          <a:p>
            <a:pPr>
              <a:buFont typeface="Wingdings" panose="05000000000000000000" pitchFamily="2" charset="2"/>
              <a:buChar char="q"/>
            </a:pPr>
            <a:r>
              <a:rPr lang="en-IN" sz="2400" b="1" u="sng" dirty="0">
                <a:hlinkClick r:id="rId6"/>
              </a:rPr>
              <a:t>Moore's law</a:t>
            </a:r>
            <a:endParaRPr lang="en-IN" sz="2400" b="1" dirty="0"/>
          </a:p>
          <a:p>
            <a:pPr>
              <a:buFont typeface="Wingdings" panose="05000000000000000000" pitchFamily="2" charset="2"/>
              <a:buChar char="q"/>
            </a:pPr>
            <a:r>
              <a:rPr lang="en-IN" sz="2400" b="1" dirty="0">
                <a:hlinkClick r:id="rId7"/>
              </a:rPr>
              <a:t>Stigler's law of eponymy</a:t>
            </a:r>
            <a:endParaRPr lang="en-IN" sz="2400" b="1" dirty="0"/>
          </a:p>
        </p:txBody>
      </p:sp>
    </p:spTree>
    <p:extLst>
      <p:ext uri="{BB962C8B-B14F-4D97-AF65-F5344CB8AC3E}">
        <p14:creationId xmlns:p14="http://schemas.microsoft.com/office/powerpoint/2010/main" val="3622100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CAC62-A269-4F04-9E64-41AD5FF312D0}"/>
              </a:ext>
            </a:extLst>
          </p:cNvPr>
          <p:cNvSpPr>
            <a:spLocks noGrp="1"/>
          </p:cNvSpPr>
          <p:nvPr>
            <p:ph type="title"/>
          </p:nvPr>
        </p:nvSpPr>
        <p:spPr>
          <a:xfrm>
            <a:off x="1640156" y="521474"/>
            <a:ext cx="8911687" cy="1280890"/>
          </a:xfrm>
        </p:spPr>
        <p:txBody>
          <a:bodyPr/>
          <a:lstStyle/>
          <a:p>
            <a:r>
              <a:rPr lang="en-US" b="1" u="sng" dirty="0"/>
              <a:t>Benford’s Law</a:t>
            </a:r>
            <a:endParaRPr lang="en-IN" b="1" u="sng" dirty="0"/>
          </a:p>
        </p:txBody>
      </p:sp>
      <p:sp>
        <p:nvSpPr>
          <p:cNvPr id="3" name="Content Placeholder 2">
            <a:extLst>
              <a:ext uri="{FF2B5EF4-FFF2-40B4-BE49-F238E27FC236}">
                <a16:creationId xmlns:a16="http://schemas.microsoft.com/office/drawing/2014/main" id="{DC1A7C79-CE8B-47DB-8FE1-652AFCC5FEEE}"/>
              </a:ext>
            </a:extLst>
          </p:cNvPr>
          <p:cNvSpPr>
            <a:spLocks noGrp="1"/>
          </p:cNvSpPr>
          <p:nvPr>
            <p:ph idx="1"/>
          </p:nvPr>
        </p:nvSpPr>
        <p:spPr>
          <a:xfrm>
            <a:off x="989400" y="1508125"/>
            <a:ext cx="11069250" cy="5172075"/>
          </a:xfrm>
        </p:spPr>
        <p:txBody>
          <a:bodyPr>
            <a:noAutofit/>
          </a:bodyPr>
          <a:lstStyle/>
          <a:p>
            <a:pPr>
              <a:buFont typeface="Wingdings" panose="05000000000000000000" pitchFamily="2" charset="2"/>
              <a:buChar char="§"/>
            </a:pPr>
            <a:r>
              <a:rPr lang="en-US" sz="1800" dirty="0">
                <a:latin typeface="Bahnschrift" panose="020B0502040204020203" pitchFamily="34" charset="0"/>
              </a:rPr>
              <a:t>Imagine a large dataset, say something like a list of every country and its population.</a:t>
            </a:r>
          </a:p>
          <a:p>
            <a:pPr>
              <a:buFont typeface="Wingdings" panose="05000000000000000000" pitchFamily="2" charset="2"/>
              <a:buChar char="§"/>
            </a:pPr>
            <a:endParaRPr lang="en-US" sz="1800" dirty="0">
              <a:latin typeface="Bahnschrift" panose="020B0502040204020203" pitchFamily="34" charset="0"/>
            </a:endParaRPr>
          </a:p>
          <a:p>
            <a:pPr>
              <a:buFont typeface="Wingdings" panose="05000000000000000000" pitchFamily="2" charset="2"/>
              <a:buChar char="§"/>
            </a:pPr>
            <a:endParaRPr lang="en-US" sz="1800" dirty="0">
              <a:latin typeface="Bahnschrift" panose="020B0502040204020203" pitchFamily="34" charset="0"/>
            </a:endParaRPr>
          </a:p>
          <a:p>
            <a:pPr>
              <a:buFont typeface="Wingdings" panose="05000000000000000000" pitchFamily="2" charset="2"/>
              <a:buChar char="§"/>
            </a:pPr>
            <a:endParaRPr lang="en-US" sz="1800" dirty="0">
              <a:latin typeface="Bahnschrift" panose="020B0502040204020203" pitchFamily="34" charset="0"/>
            </a:endParaRPr>
          </a:p>
          <a:p>
            <a:pPr>
              <a:buFont typeface="Wingdings" panose="05000000000000000000" pitchFamily="2" charset="2"/>
              <a:buChar char="§"/>
            </a:pPr>
            <a:endParaRPr lang="en-US" sz="1800" dirty="0">
              <a:latin typeface="Bahnschrift" panose="020B0502040204020203" pitchFamily="34" charset="0"/>
            </a:endParaRPr>
          </a:p>
          <a:p>
            <a:pPr>
              <a:buFont typeface="Wingdings" panose="05000000000000000000" pitchFamily="2" charset="2"/>
              <a:buChar char="§"/>
            </a:pPr>
            <a:endParaRPr lang="en-US" dirty="0">
              <a:latin typeface="Bahnschrift" panose="020B0502040204020203" pitchFamily="34" charset="0"/>
            </a:endParaRPr>
          </a:p>
          <a:p>
            <a:pPr marL="0" indent="0">
              <a:buNone/>
            </a:pPr>
            <a:endParaRPr lang="en-US" sz="1800" dirty="0">
              <a:latin typeface="Bahnschrift" panose="020B0502040204020203" pitchFamily="34" charset="0"/>
            </a:endParaRPr>
          </a:p>
          <a:p>
            <a:pPr>
              <a:buFont typeface="Wingdings" panose="05000000000000000000" pitchFamily="2" charset="2"/>
              <a:buChar char="§"/>
            </a:pPr>
            <a:r>
              <a:rPr lang="en-US" sz="1800" dirty="0">
                <a:latin typeface="Bahnschrift" panose="020B0502040204020203" pitchFamily="34" charset="0"/>
              </a:rPr>
              <a:t>Chances are, the leading digit will be a </a:t>
            </a:r>
            <a:r>
              <a:rPr lang="en-US" sz="1800" b="1" dirty="0">
                <a:latin typeface="Bahnschrift" panose="020B0502040204020203" pitchFamily="34" charset="0"/>
              </a:rPr>
              <a:t>1</a:t>
            </a:r>
            <a:r>
              <a:rPr lang="en-US" sz="1800" dirty="0">
                <a:latin typeface="Bahnschrift" panose="020B0502040204020203" pitchFamily="34" charset="0"/>
              </a:rPr>
              <a:t> more often than a </a:t>
            </a:r>
            <a:r>
              <a:rPr lang="en-US" sz="1800" b="1" dirty="0">
                <a:latin typeface="Bahnschrift" panose="020B0502040204020203" pitchFamily="34" charset="0"/>
              </a:rPr>
              <a:t>2</a:t>
            </a:r>
            <a:r>
              <a:rPr lang="en-US" sz="1800" dirty="0">
                <a:latin typeface="Bahnschrift" panose="020B0502040204020203" pitchFamily="34" charset="0"/>
              </a:rPr>
              <a:t>. And </a:t>
            </a:r>
            <a:r>
              <a:rPr lang="en-US" sz="1800" b="1" dirty="0">
                <a:latin typeface="Bahnschrift" panose="020B0502040204020203" pitchFamily="34" charset="0"/>
              </a:rPr>
              <a:t>2</a:t>
            </a:r>
            <a:r>
              <a:rPr lang="en-US" sz="1800" dirty="0">
                <a:latin typeface="Bahnschrift" panose="020B0502040204020203" pitchFamily="34" charset="0"/>
              </a:rPr>
              <a:t>s would probably occur more often than </a:t>
            </a:r>
            <a:r>
              <a:rPr lang="en-US" sz="1800" b="1" dirty="0">
                <a:latin typeface="Bahnschrift" panose="020B0502040204020203" pitchFamily="34" charset="0"/>
              </a:rPr>
              <a:t>3</a:t>
            </a:r>
            <a:r>
              <a:rPr lang="en-US" sz="1800" dirty="0">
                <a:latin typeface="Bahnschrift" panose="020B0502040204020203" pitchFamily="34" charset="0"/>
              </a:rPr>
              <a:t>s, and so on.</a:t>
            </a:r>
          </a:p>
          <a:p>
            <a:pPr>
              <a:buFont typeface="Wingdings" panose="05000000000000000000" pitchFamily="2" charset="2"/>
              <a:buChar char="§"/>
            </a:pPr>
            <a:r>
              <a:rPr lang="en-US" sz="1800" dirty="0">
                <a:latin typeface="Bahnschrift" panose="020B0502040204020203" pitchFamily="34" charset="0"/>
              </a:rPr>
              <a:t>This odd phenomenon is Benford's Law, also called the first digit law. If a set of values were truly random, each leading digit would appear about </a:t>
            </a:r>
            <a:r>
              <a:rPr lang="en-US" sz="1800" b="1" dirty="0">
                <a:latin typeface="Bahnschrift" panose="020B0502040204020203" pitchFamily="34" charset="0"/>
              </a:rPr>
              <a:t>11% </a:t>
            </a:r>
            <a:r>
              <a:rPr lang="en-US" sz="1800" dirty="0">
                <a:latin typeface="Bahnschrift" panose="020B0502040204020203" pitchFamily="34" charset="0"/>
              </a:rPr>
              <a:t>of the time, but Benford's Law predicts a </a:t>
            </a:r>
            <a:r>
              <a:rPr lang="en-US" sz="1800" b="1" dirty="0">
                <a:latin typeface="Bahnschrift" panose="020B0502040204020203" pitchFamily="34" charset="0"/>
              </a:rPr>
              <a:t>logarithmic distribution</a:t>
            </a:r>
            <a:r>
              <a:rPr lang="en-US" sz="1800" dirty="0">
                <a:latin typeface="Bahnschrift" panose="020B0502040204020203" pitchFamily="34" charset="0"/>
              </a:rPr>
              <a:t>. This phenomenon occurs so regularly that it is even used in </a:t>
            </a:r>
            <a:r>
              <a:rPr lang="en-US" sz="1800" b="1" dirty="0">
                <a:latin typeface="Bahnschrift" panose="020B0502040204020203" pitchFamily="34" charset="0"/>
              </a:rPr>
              <a:t>fraudulent accounting detection.</a:t>
            </a:r>
          </a:p>
        </p:txBody>
      </p:sp>
      <p:pic>
        <p:nvPicPr>
          <p:cNvPr id="5" name="Picture 4">
            <a:extLst>
              <a:ext uri="{FF2B5EF4-FFF2-40B4-BE49-F238E27FC236}">
                <a16:creationId xmlns:a16="http://schemas.microsoft.com/office/drawing/2014/main" id="{C435DC67-D95E-45B6-BA87-70B0C13ACE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737" y="1941129"/>
            <a:ext cx="5168438" cy="2259541"/>
          </a:xfrm>
          <a:prstGeom prst="rect">
            <a:avLst/>
          </a:prstGeom>
        </p:spPr>
      </p:pic>
    </p:spTree>
    <p:extLst>
      <p:ext uri="{BB962C8B-B14F-4D97-AF65-F5344CB8AC3E}">
        <p14:creationId xmlns:p14="http://schemas.microsoft.com/office/powerpoint/2010/main" val="1031969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EE2E8-9521-41E4-B012-D4BA0513F6A5}"/>
              </a:ext>
            </a:extLst>
          </p:cNvPr>
          <p:cNvSpPr>
            <a:spLocks noGrp="1"/>
          </p:cNvSpPr>
          <p:nvPr>
            <p:ph type="title"/>
          </p:nvPr>
        </p:nvSpPr>
        <p:spPr>
          <a:xfrm>
            <a:off x="1706517" y="558796"/>
            <a:ext cx="8911687" cy="1280890"/>
          </a:xfrm>
        </p:spPr>
        <p:txBody>
          <a:bodyPr/>
          <a:lstStyle/>
          <a:p>
            <a:r>
              <a:rPr lang="en-US" b="1" u="sng" dirty="0"/>
              <a:t>Benford’s law and why it’s important for Data Science?</a:t>
            </a:r>
            <a:endParaRPr lang="en-IN" b="1" u="sng" dirty="0"/>
          </a:p>
        </p:txBody>
      </p:sp>
      <p:sp>
        <p:nvSpPr>
          <p:cNvPr id="3" name="Content Placeholder 2">
            <a:extLst>
              <a:ext uri="{FF2B5EF4-FFF2-40B4-BE49-F238E27FC236}">
                <a16:creationId xmlns:a16="http://schemas.microsoft.com/office/drawing/2014/main" id="{647AA1C7-8607-4E6D-AE5C-A5E75102D4E8}"/>
              </a:ext>
            </a:extLst>
          </p:cNvPr>
          <p:cNvSpPr>
            <a:spLocks noGrp="1"/>
          </p:cNvSpPr>
          <p:nvPr>
            <p:ph idx="1"/>
          </p:nvPr>
        </p:nvSpPr>
        <p:spPr>
          <a:xfrm>
            <a:off x="1213335" y="2105803"/>
            <a:ext cx="10524576" cy="5013455"/>
          </a:xfrm>
        </p:spPr>
        <p:txBody>
          <a:bodyPr>
            <a:normAutofit/>
          </a:bodyPr>
          <a:lstStyle/>
          <a:p>
            <a:pPr>
              <a:buFont typeface="Wingdings" panose="05000000000000000000" pitchFamily="2" charset="2"/>
              <a:buChar char="§"/>
            </a:pPr>
            <a:r>
              <a:rPr lang="en-US" sz="2000" dirty="0">
                <a:latin typeface="Bahnschrift" panose="020B0502040204020203" pitchFamily="34" charset="0"/>
              </a:rPr>
              <a:t>Similar to the usage of Normal distribution as a tool for reference and gold standard, this law can be utilized to detect </a:t>
            </a:r>
            <a:r>
              <a:rPr lang="en-US" sz="2000" b="1" dirty="0">
                <a:latin typeface="Bahnschrift" panose="020B0502040204020203" pitchFamily="34" charset="0"/>
              </a:rPr>
              <a:t>pattern (or lack thereof)</a:t>
            </a:r>
            <a:r>
              <a:rPr lang="en-US" sz="2000" dirty="0">
                <a:latin typeface="Bahnschrift" panose="020B0502040204020203" pitchFamily="34" charset="0"/>
              </a:rPr>
              <a:t> in naturally occurring datasets. This can lead to important applications in data science such as </a:t>
            </a:r>
            <a:r>
              <a:rPr lang="en-US" sz="2000" b="1" dirty="0">
                <a:latin typeface="Bahnschrift" panose="020B0502040204020203" pitchFamily="34" charset="0"/>
              </a:rPr>
              <a:t>catching anomalies</a:t>
            </a:r>
            <a:r>
              <a:rPr lang="en-US" sz="2000" dirty="0">
                <a:latin typeface="Bahnschrift" panose="020B0502040204020203" pitchFamily="34" charset="0"/>
              </a:rPr>
              <a:t> or </a:t>
            </a:r>
            <a:r>
              <a:rPr lang="en-US" sz="2000" b="1" dirty="0">
                <a:latin typeface="Bahnschrift" panose="020B0502040204020203" pitchFamily="34" charset="0"/>
              </a:rPr>
              <a:t>fraud detection</a:t>
            </a:r>
            <a:r>
              <a:rPr lang="en-US" sz="2000" dirty="0">
                <a:latin typeface="Bahnschrift" panose="020B0502040204020203" pitchFamily="34" charset="0"/>
              </a:rPr>
              <a:t>.</a:t>
            </a:r>
          </a:p>
          <a:p>
            <a:pPr>
              <a:buFont typeface="Wingdings" panose="05000000000000000000" pitchFamily="2" charset="2"/>
              <a:buChar char="§"/>
            </a:pPr>
            <a:r>
              <a:rPr lang="en-US" sz="2000" dirty="0">
                <a:latin typeface="Bahnschrift" panose="020B0502040204020203" pitchFamily="34" charset="0"/>
              </a:rPr>
              <a:t>Notable examples:</a:t>
            </a:r>
          </a:p>
          <a:p>
            <a:pPr lvl="2">
              <a:buFont typeface="Arial" panose="020B0604020202020204" pitchFamily="34" charset="0"/>
              <a:buChar char="•"/>
            </a:pPr>
            <a:r>
              <a:rPr lang="en-US" sz="2000" dirty="0">
                <a:latin typeface="Bahnschrift" panose="020B0502040204020203" pitchFamily="34" charset="0"/>
              </a:rPr>
              <a:t>Benford’s Law was used to detect voter fraud in the 2009 Iranian election.</a:t>
            </a:r>
          </a:p>
          <a:p>
            <a:pPr lvl="2">
              <a:buFont typeface="Arial" panose="020B0604020202020204" pitchFamily="34" charset="0"/>
              <a:buChar char="•"/>
            </a:pPr>
            <a:r>
              <a:rPr lang="en-US" sz="2000" dirty="0">
                <a:latin typeface="Bahnschrift" panose="020B0502040204020203" pitchFamily="34" charset="0"/>
              </a:rPr>
              <a:t>Ciaponia and Mandanici used the law in a research paper to investigate if Italian Universities intentionally used fraudulent data to bolster their books.</a:t>
            </a:r>
          </a:p>
          <a:p>
            <a:pPr lvl="2">
              <a:buFont typeface="Arial" panose="020B0604020202020204" pitchFamily="34" charset="0"/>
              <a:buChar char="•"/>
            </a:pPr>
            <a:r>
              <a:rPr lang="en-US" sz="2000" dirty="0">
                <a:latin typeface="Bahnschrift" panose="020B0502040204020203" pitchFamily="34" charset="0"/>
              </a:rPr>
              <a:t>If you’ve watched the movie ”</a:t>
            </a:r>
            <a:r>
              <a:rPr lang="en-US" sz="2000" i="1" dirty="0">
                <a:latin typeface="Bahnschrift" panose="020B0502040204020203" pitchFamily="34" charset="0"/>
              </a:rPr>
              <a:t>The Accountant”</a:t>
            </a:r>
            <a:r>
              <a:rPr lang="en-US" sz="2000" dirty="0">
                <a:latin typeface="Bahnschrift" panose="020B0502040204020203" pitchFamily="34" charset="0"/>
              </a:rPr>
              <a:t> starring Ben Afflec, you can see him use Benford’s Law to uncover fraud.</a:t>
            </a:r>
          </a:p>
          <a:p>
            <a:pPr lvl="2">
              <a:buFont typeface="Arial" panose="020B0604020202020204" pitchFamily="34" charset="0"/>
              <a:buChar char="•"/>
            </a:pPr>
            <a:endParaRPr lang="en-US" dirty="0">
              <a:latin typeface="Bahnschrift" panose="020B0502040204020203" pitchFamily="34" charset="0"/>
            </a:endParaRPr>
          </a:p>
          <a:p>
            <a:pPr>
              <a:buFont typeface="Wingdings" panose="05000000000000000000" pitchFamily="2" charset="2"/>
              <a:buChar char="§"/>
            </a:pPr>
            <a:endParaRPr lang="en-IN" dirty="0">
              <a:latin typeface="Bahnschrift" panose="020B0502040204020203" pitchFamily="34" charset="0"/>
            </a:endParaRPr>
          </a:p>
        </p:txBody>
      </p:sp>
    </p:spTree>
    <p:extLst>
      <p:ext uri="{BB962C8B-B14F-4D97-AF65-F5344CB8AC3E}">
        <p14:creationId xmlns:p14="http://schemas.microsoft.com/office/powerpoint/2010/main" val="943352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4ED9F-A995-42D6-B1D1-59768896207C}"/>
              </a:ext>
            </a:extLst>
          </p:cNvPr>
          <p:cNvSpPr>
            <a:spLocks noGrp="1"/>
          </p:cNvSpPr>
          <p:nvPr>
            <p:ph type="title"/>
          </p:nvPr>
        </p:nvSpPr>
        <p:spPr>
          <a:xfrm>
            <a:off x="1640156" y="590550"/>
            <a:ext cx="8911687" cy="868788"/>
          </a:xfrm>
        </p:spPr>
        <p:txBody>
          <a:bodyPr/>
          <a:lstStyle/>
          <a:p>
            <a:r>
              <a:rPr lang="en-US" b="1" u="sng" dirty="0"/>
              <a:t>Zipf’s Law</a:t>
            </a:r>
            <a:endParaRPr lang="en-IN" b="1" u="sng" dirty="0"/>
          </a:p>
        </p:txBody>
      </p:sp>
      <p:sp>
        <p:nvSpPr>
          <p:cNvPr id="3" name="Content Placeholder 2">
            <a:extLst>
              <a:ext uri="{FF2B5EF4-FFF2-40B4-BE49-F238E27FC236}">
                <a16:creationId xmlns:a16="http://schemas.microsoft.com/office/drawing/2014/main" id="{EE17A4A8-B56E-44CB-B359-B4C75CCD1FDB}"/>
              </a:ext>
            </a:extLst>
          </p:cNvPr>
          <p:cNvSpPr>
            <a:spLocks noGrp="1"/>
          </p:cNvSpPr>
          <p:nvPr>
            <p:ph idx="1"/>
          </p:nvPr>
        </p:nvSpPr>
        <p:spPr>
          <a:xfrm>
            <a:off x="989400" y="1581150"/>
            <a:ext cx="5106600" cy="4686300"/>
          </a:xfrm>
        </p:spPr>
        <p:txBody>
          <a:bodyPr>
            <a:normAutofit/>
          </a:bodyPr>
          <a:lstStyle/>
          <a:p>
            <a:pPr>
              <a:buFont typeface="Wingdings" panose="05000000000000000000" pitchFamily="2" charset="2"/>
              <a:buChar char="§"/>
            </a:pPr>
            <a:r>
              <a:rPr lang="en-US" sz="2400" dirty="0">
                <a:latin typeface="Bahnschrift" panose="020B0502040204020203" pitchFamily="34" charset="0"/>
              </a:rPr>
              <a:t>This law examines the frequency of words in natural language and how the </a:t>
            </a:r>
            <a:r>
              <a:rPr lang="en-US" sz="2400" b="1" dirty="0">
                <a:latin typeface="Bahnschrift" panose="020B0502040204020203" pitchFamily="34" charset="0"/>
              </a:rPr>
              <a:t>most</a:t>
            </a:r>
            <a:r>
              <a:rPr lang="en-US" sz="2400" dirty="0">
                <a:latin typeface="Bahnschrift" panose="020B0502040204020203" pitchFamily="34" charset="0"/>
              </a:rPr>
              <a:t> common word occurs </a:t>
            </a:r>
            <a:r>
              <a:rPr lang="en-US" sz="2400" b="1" dirty="0">
                <a:latin typeface="Bahnschrift" panose="020B0502040204020203" pitchFamily="34" charset="0"/>
              </a:rPr>
              <a:t>twice</a:t>
            </a:r>
            <a:r>
              <a:rPr lang="en-US" sz="2400" dirty="0">
                <a:latin typeface="Bahnschrift" panose="020B0502040204020203" pitchFamily="34" charset="0"/>
              </a:rPr>
              <a:t> as often as the </a:t>
            </a:r>
            <a:r>
              <a:rPr lang="en-US" sz="2400" b="1" dirty="0">
                <a:latin typeface="Bahnschrift" panose="020B0502040204020203" pitchFamily="34" charset="0"/>
              </a:rPr>
              <a:t>second most</a:t>
            </a:r>
            <a:r>
              <a:rPr lang="en-US" sz="2400" dirty="0">
                <a:latin typeface="Bahnschrift" panose="020B0502040204020203" pitchFamily="34" charset="0"/>
              </a:rPr>
              <a:t> frequent word, </a:t>
            </a:r>
            <a:r>
              <a:rPr lang="en-US" sz="2400" b="1" dirty="0">
                <a:latin typeface="Bahnschrift" panose="020B0502040204020203" pitchFamily="34" charset="0"/>
              </a:rPr>
              <a:t>thrice</a:t>
            </a:r>
            <a:r>
              <a:rPr lang="en-US" sz="2400" dirty="0">
                <a:latin typeface="Bahnschrift" panose="020B0502040204020203" pitchFamily="34" charset="0"/>
              </a:rPr>
              <a:t> as often as the </a:t>
            </a:r>
            <a:r>
              <a:rPr lang="en-US" sz="2400" b="1" dirty="0">
                <a:latin typeface="Bahnschrift" panose="020B0502040204020203" pitchFamily="34" charset="0"/>
              </a:rPr>
              <a:t>third most</a:t>
            </a:r>
            <a:r>
              <a:rPr lang="en-US" sz="2400" dirty="0">
                <a:latin typeface="Bahnschrift" panose="020B0502040204020203" pitchFamily="34" charset="0"/>
              </a:rPr>
              <a:t> frequent word and so on until the least frequent word.</a:t>
            </a:r>
          </a:p>
          <a:p>
            <a:pPr>
              <a:buFont typeface="Wingdings" panose="05000000000000000000" pitchFamily="2" charset="2"/>
              <a:buChar char="§"/>
            </a:pPr>
            <a:r>
              <a:rPr lang="en-US" sz="2400" dirty="0">
                <a:latin typeface="Bahnschrift" panose="020B0502040204020203" pitchFamily="34" charset="0"/>
              </a:rPr>
              <a:t>So the word in the position, n appears 1/n times as often as the most frequent one.</a:t>
            </a:r>
          </a:p>
          <a:p>
            <a:endParaRPr lang="en-US" dirty="0"/>
          </a:p>
          <a:p>
            <a:endParaRPr lang="en-IN" dirty="0"/>
          </a:p>
        </p:txBody>
      </p:sp>
      <p:pic>
        <p:nvPicPr>
          <p:cNvPr id="2052" name="Picture 4" descr="Zipf's Law: Breakdown &amp; Application in App Development | by Hassan | Data  Driven Investor | Medium">
            <a:extLst>
              <a:ext uri="{FF2B5EF4-FFF2-40B4-BE49-F238E27FC236}">
                <a16:creationId xmlns:a16="http://schemas.microsoft.com/office/drawing/2014/main" id="{1E8B4F6D-51A7-4249-9885-CF874275E8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78600" y="1866900"/>
            <a:ext cx="5451475" cy="3895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19047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3587A-E617-4BD8-A256-CF918153DD37}"/>
              </a:ext>
            </a:extLst>
          </p:cNvPr>
          <p:cNvSpPr>
            <a:spLocks noGrp="1"/>
          </p:cNvSpPr>
          <p:nvPr>
            <p:ph type="title"/>
          </p:nvPr>
        </p:nvSpPr>
        <p:spPr>
          <a:xfrm>
            <a:off x="1762501" y="512142"/>
            <a:ext cx="8911687" cy="1280890"/>
          </a:xfrm>
        </p:spPr>
        <p:txBody>
          <a:bodyPr/>
          <a:lstStyle/>
          <a:p>
            <a:r>
              <a:rPr lang="en-US" b="1" u="sng" dirty="0"/>
              <a:t>Zipf’s Law and real world applications</a:t>
            </a:r>
            <a:endParaRPr lang="en-IN" b="1" u="sng" dirty="0"/>
          </a:p>
        </p:txBody>
      </p:sp>
      <p:sp>
        <p:nvSpPr>
          <p:cNvPr id="3" name="Content Placeholder 2">
            <a:extLst>
              <a:ext uri="{FF2B5EF4-FFF2-40B4-BE49-F238E27FC236}">
                <a16:creationId xmlns:a16="http://schemas.microsoft.com/office/drawing/2014/main" id="{0660AD50-3C17-40CA-8048-219BE1CDE0BD}"/>
              </a:ext>
            </a:extLst>
          </p:cNvPr>
          <p:cNvSpPr>
            <a:spLocks noGrp="1"/>
          </p:cNvSpPr>
          <p:nvPr>
            <p:ph idx="1"/>
          </p:nvPr>
        </p:nvSpPr>
        <p:spPr>
          <a:xfrm>
            <a:off x="1517812" y="1676595"/>
            <a:ext cx="10213200" cy="4776786"/>
          </a:xfrm>
        </p:spPr>
        <p:txBody>
          <a:bodyPr>
            <a:normAutofit/>
          </a:bodyPr>
          <a:lstStyle/>
          <a:p>
            <a:pPr>
              <a:buFont typeface="Wingdings" panose="05000000000000000000" pitchFamily="2" charset="2"/>
              <a:buChar char="§"/>
            </a:pPr>
            <a:r>
              <a:rPr lang="en-US" sz="2400" dirty="0">
                <a:latin typeface="Bahnschrift" panose="020B0502040204020203" pitchFamily="34" charset="0"/>
              </a:rPr>
              <a:t>Zipf’s law is used in </a:t>
            </a:r>
            <a:r>
              <a:rPr lang="en-US" sz="2400" dirty="0">
                <a:latin typeface="Bahnschrift" panose="020B0502040204020203" pitchFamily="34" charset="0"/>
                <a:hlinkClick r:id="rId2"/>
              </a:rPr>
              <a:t>estimating fake social network accounts</a:t>
            </a:r>
            <a:r>
              <a:rPr lang="en-US" sz="2400" dirty="0">
                <a:latin typeface="Bahnschrift" panose="020B0502040204020203" pitchFamily="34" charset="0"/>
              </a:rPr>
              <a:t>.</a:t>
            </a:r>
          </a:p>
          <a:p>
            <a:pPr>
              <a:buFont typeface="Wingdings" panose="05000000000000000000" pitchFamily="2" charset="2"/>
              <a:buChar char="§"/>
            </a:pPr>
            <a:r>
              <a:rPr lang="en-US" sz="2400" dirty="0">
                <a:latin typeface="Bahnschrift" panose="020B0502040204020203" pitchFamily="34" charset="0"/>
              </a:rPr>
              <a:t>The Zipfian nature of distribution is sometimes used to normalize the importance of words in a search query, in an extension of ranking methods such as </a:t>
            </a:r>
            <a:r>
              <a:rPr lang="en-US" sz="2400" dirty="0">
                <a:latin typeface="Bahnschrift" panose="020B0502040204020203" pitchFamily="34" charset="0"/>
                <a:hlinkClick r:id="rId3"/>
              </a:rPr>
              <a:t>tf-idf</a:t>
            </a:r>
            <a:r>
              <a:rPr lang="en-US" sz="2400" dirty="0">
                <a:latin typeface="Bahnschrift" panose="020B0502040204020203" pitchFamily="34" charset="0"/>
              </a:rPr>
              <a:t>.</a:t>
            </a:r>
          </a:p>
          <a:p>
            <a:pPr>
              <a:buFont typeface="Wingdings" panose="05000000000000000000" pitchFamily="2" charset="2"/>
              <a:buChar char="§"/>
            </a:pPr>
            <a:r>
              <a:rPr lang="en-US" sz="2400" dirty="0">
                <a:latin typeface="Bahnschrift" panose="020B0502040204020203" pitchFamily="34" charset="0"/>
              </a:rPr>
              <a:t>With regard to Gene Expression, the fact that the abundance of expressed genes in a cell follows a Zipfian distribution -- and appears when the reactions lead to a successful cell reproduction -- allows the researcher to investigate universal properties of reaction dynamics and commonalities across many organisms.</a:t>
            </a:r>
            <a:endParaRPr lang="en-IN" sz="2400" dirty="0">
              <a:latin typeface="Bahnschrift" panose="020B0502040204020203" pitchFamily="34" charset="0"/>
            </a:endParaRPr>
          </a:p>
        </p:txBody>
      </p:sp>
    </p:spTree>
    <p:extLst>
      <p:ext uri="{BB962C8B-B14F-4D97-AF65-F5344CB8AC3E}">
        <p14:creationId xmlns:p14="http://schemas.microsoft.com/office/powerpoint/2010/main" val="176247001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475</TotalTime>
  <Words>927</Words>
  <Application>Microsoft Office PowerPoint</Application>
  <PresentationFormat>Widescreen</PresentationFormat>
  <Paragraphs>86</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Bahnschrift</vt:lpstr>
      <vt:lpstr>Century Gothic</vt:lpstr>
      <vt:lpstr>Wingdings</vt:lpstr>
      <vt:lpstr>Wingdings 3</vt:lpstr>
      <vt:lpstr>Wisp</vt:lpstr>
      <vt:lpstr>Numbers Prophecy</vt:lpstr>
      <vt:lpstr>PowerPoint Presentation</vt:lpstr>
      <vt:lpstr>Is anything truly RANDOM ?</vt:lpstr>
      <vt:lpstr>Study of Empirical Laws</vt:lpstr>
      <vt:lpstr>Laws used in this experiment</vt:lpstr>
      <vt:lpstr>Benford’s Law</vt:lpstr>
      <vt:lpstr>Benford’s law and why it’s important for Data Science?</vt:lpstr>
      <vt:lpstr>Zipf’s Law</vt:lpstr>
      <vt:lpstr>Zipf’s Law and real world applications</vt:lpstr>
      <vt:lpstr>Titius-Bode Law</vt:lpstr>
      <vt:lpstr>Moore’s Law</vt:lpstr>
      <vt:lpstr>Datasets put to test (1/3)</vt:lpstr>
      <vt:lpstr>Datasets put to test (2/3)</vt:lpstr>
      <vt:lpstr>Datasets put to test (3/3)</vt:lpstr>
      <vt:lpstr>Languages/ Libraries used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Numbers Prophecy</dc:title>
  <dc:creator>Atharva Katre</dc:creator>
  <cp:lastModifiedBy>Atharva Katre</cp:lastModifiedBy>
  <cp:revision>39</cp:revision>
  <dcterms:created xsi:type="dcterms:W3CDTF">2021-03-05T08:12:51Z</dcterms:created>
  <dcterms:modified xsi:type="dcterms:W3CDTF">2021-03-06T16:20:52Z</dcterms:modified>
</cp:coreProperties>
</file>

<file path=docProps/thumbnail.jpeg>
</file>